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1934" r:id="rId2"/>
    <p:sldId id="463" r:id="rId3"/>
    <p:sldId id="464" r:id="rId4"/>
    <p:sldId id="462" r:id="rId5"/>
    <p:sldId id="271" r:id="rId6"/>
    <p:sldId id="1912" r:id="rId7"/>
    <p:sldId id="1913" r:id="rId8"/>
    <p:sldId id="277" r:id="rId9"/>
    <p:sldId id="1915" r:id="rId10"/>
    <p:sldId id="1916" r:id="rId11"/>
    <p:sldId id="1917" r:id="rId12"/>
    <p:sldId id="1918" r:id="rId13"/>
    <p:sldId id="1919" r:id="rId14"/>
    <p:sldId id="1914" r:id="rId15"/>
    <p:sldId id="1920" r:id="rId16"/>
    <p:sldId id="1921" r:id="rId17"/>
    <p:sldId id="1922" r:id="rId18"/>
    <p:sldId id="1923" r:id="rId19"/>
    <p:sldId id="275" r:id="rId20"/>
    <p:sldId id="276" r:id="rId21"/>
    <p:sldId id="1933" r:id="rId22"/>
    <p:sldId id="1928" r:id="rId23"/>
    <p:sldId id="1898" r:id="rId24"/>
    <p:sldId id="1885" r:id="rId25"/>
    <p:sldId id="189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127"/>
    <p:restoredTop sz="95976"/>
  </p:normalViewPr>
  <p:slideViewPr>
    <p:cSldViewPr snapToGrid="0" snapToObjects="1">
      <p:cViewPr varScale="1">
        <p:scale>
          <a:sx n="102" d="100"/>
          <a:sy n="102" d="100"/>
        </p:scale>
        <p:origin x="20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92C6-0555-D547-A669-B70AEFABCC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ADF875-94F5-644A-A582-E8C46A2A5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C4415-87DF-EB48-8770-2F3C50B73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694E4-D2A1-E349-883F-5904D6924D6A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3D0A2-40B8-7742-95FB-39699BAE8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314D2-18ED-EF43-9244-240E4B9FE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44803-B70F-1C4A-A7BE-9C8EEBF5D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34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55D85-5BF7-2441-8C69-250955109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7665A4-A46E-F944-8854-D51F1760C1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23E2F-ED4B-664F-9F92-DCD77D41F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694E4-D2A1-E349-883F-5904D6924D6A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12FF7-88BE-A542-83DD-BB60DB3AE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D5FC0-3312-1D47-B50C-206E7C126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44803-B70F-1C4A-A7BE-9C8EEBF5D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20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72D387-ACD2-FC47-81C7-1B78FF2770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9DEF89-03F3-8F47-9C45-350F6EAE72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7F1E2-9CC6-EE4F-8609-9609931DC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694E4-D2A1-E349-883F-5904D6924D6A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9844B-78B7-C74A-8AC4-AC5EE7866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23535-4025-6E41-BAF9-45FC222B5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44803-B70F-1C4A-A7BE-9C8EEBF5D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9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9CF42-FC4B-3B46-AE87-21D81D7A8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A465E-B7C5-A042-9EF9-F531A9501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D5722-048F-EC4D-8330-8A756C9F4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694E4-D2A1-E349-883F-5904D6924D6A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1CC17-BC0B-AC49-BC6A-DFA80E019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C2F53-4F41-5D48-AAD3-D6AE9FC78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44803-B70F-1C4A-A7BE-9C8EEBF5D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09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9CE14-11A5-834A-9D00-66DB8CD1D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9F926A-4EC2-BF4A-8B63-64D7BC4C8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2F7A4-D298-C144-B3B2-366CF0FF9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694E4-D2A1-E349-883F-5904D6924D6A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D3B91-D896-6E4D-8C2D-49D07DF31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2B817-7193-9944-8C24-1BB81DF9E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44803-B70F-1C4A-A7BE-9C8EEBF5D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132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EC060-70EB-4C49-B365-3B5E99977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84BDE-724F-5E48-9366-B088B52F0D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EF29F8-7539-244B-90F4-85E7F12D9D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DD03A7-5133-B242-95AE-C03D02942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694E4-D2A1-E349-883F-5904D6924D6A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F85618-A3C1-B549-ADDA-20FC92526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FA40D-CEE7-1146-80A0-B6B3D201C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44803-B70F-1C4A-A7BE-9C8EEBF5D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84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817E3-420F-374C-8608-1A1EF0C0D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4B813-E43F-D343-903E-6B0C57207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B5133E-8CDF-A647-AB23-C0CEBA0004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732B53-25C6-214F-AC2E-0215B73735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A49077-4B76-F844-8A67-9B6A8B2CDA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715C65-980B-0C41-A0D9-2BC863E96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694E4-D2A1-E349-883F-5904D6924D6A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50041C-0C25-E148-BB00-722846313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88FCC5-EF28-9744-9E7F-0A7B53B81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44803-B70F-1C4A-A7BE-9C8EEBF5D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753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1EE79-697C-9242-980F-DA53477D0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5BE8B2-29E4-B244-AC70-099FA4292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694E4-D2A1-E349-883F-5904D6924D6A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D574E6-81E3-D243-8FD1-384084AEB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756BD-97B0-2048-96D1-5CC66E860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44803-B70F-1C4A-A7BE-9C8EEBF5D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486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214F08-B1C0-9B42-802D-F6B13D737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694E4-D2A1-E349-883F-5904D6924D6A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50C276-97EF-5744-AE87-1163366D7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B5E12-D21E-F34E-929F-9791E138F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44803-B70F-1C4A-A7BE-9C8EEBF5D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585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CC383-2350-304E-9093-71132745C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4CD9B-A740-1149-9D30-1DDAA98FF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F6DFC3-561C-9E42-A6E9-D1B6A8A10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CF3AF4-FB8C-4C42-91D3-3AB2C6593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694E4-D2A1-E349-883F-5904D6924D6A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1E63CE-4CAE-534B-8BE5-F802E6E16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BABA5C-DC6A-5D4A-91CE-193AD2741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44803-B70F-1C4A-A7BE-9C8EEBF5D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046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EF997-BBC9-074A-B99F-F5E8E9ACF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6AAF24-9341-AE49-BD94-73CDF8DF67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5E0D6-C935-0B4B-97F7-31098FE832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BC017-30A5-DF4B-96ED-63DE299C6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694E4-D2A1-E349-883F-5904D6924D6A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7C976F-B759-034E-AA3B-FF18BBACA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886924-DC60-E249-B127-4CCB2A5B8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44803-B70F-1C4A-A7BE-9C8EEBF5D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265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D22D2C-0653-6A48-8E59-7D05AFBA8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A9436-8814-B24F-9382-141AF7F8C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F6C463-4CC7-7F4F-8082-20A8B4FBA8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694E4-D2A1-E349-883F-5904D6924D6A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093CD-E95C-2C43-8CAC-BE2970C03F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7A0A6-A0F8-884A-AAB9-785C27847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44803-B70F-1C4A-A7BE-9C8EEBF5D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20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20.png"/><Relationship Id="rId3" Type="http://schemas.openxmlformats.org/officeDocument/2006/relationships/image" Target="../media/image220.png"/><Relationship Id="rId7" Type="http://schemas.openxmlformats.org/officeDocument/2006/relationships/image" Target="../media/image60.png"/><Relationship Id="rId12" Type="http://schemas.openxmlformats.org/officeDocument/2006/relationships/image" Target="../media/image110.pn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100.png"/><Relationship Id="rId5" Type="http://schemas.openxmlformats.org/officeDocument/2006/relationships/image" Target="../media/image40.png"/><Relationship Id="rId10" Type="http://schemas.openxmlformats.org/officeDocument/2006/relationships/image" Target="../media/image90.png"/><Relationship Id="rId4" Type="http://schemas.openxmlformats.org/officeDocument/2006/relationships/image" Target="../media/image300.png"/><Relationship Id="rId9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121.png"/><Relationship Id="rId3" Type="http://schemas.openxmlformats.org/officeDocument/2006/relationships/image" Target="../media/image24.png"/><Relationship Id="rId7" Type="http://schemas.openxmlformats.org/officeDocument/2006/relationships/image" Target="../media/image61.png"/><Relationship Id="rId12" Type="http://schemas.openxmlformats.org/officeDocument/2006/relationships/image" Target="../media/image111.pn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101.png"/><Relationship Id="rId5" Type="http://schemas.openxmlformats.org/officeDocument/2006/relationships/image" Target="../media/image410.png"/><Relationship Id="rId10" Type="http://schemas.openxmlformats.org/officeDocument/2006/relationships/image" Target="../media/image91.png"/><Relationship Id="rId4" Type="http://schemas.openxmlformats.org/officeDocument/2006/relationships/image" Target="../media/image36.png"/><Relationship Id="rId9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het.colorado.edu/sims/cheerpj/greenhouse/latest/greenhouse.html?simulation=greenhous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4125FDD-0219-8CFC-FB43-4BE3F20CED35}"/>
              </a:ext>
            </a:extLst>
          </p:cNvPr>
          <p:cNvGrpSpPr>
            <a:grpSpLocks noChangeAspect="1"/>
          </p:cNvGrpSpPr>
          <p:nvPr/>
        </p:nvGrpSpPr>
        <p:grpSpPr>
          <a:xfrm>
            <a:off x="2438066" y="1091906"/>
            <a:ext cx="7315868" cy="5528100"/>
            <a:chOff x="1853184" y="109728"/>
            <a:chExt cx="8930640" cy="6748272"/>
          </a:xfrm>
        </p:grpSpPr>
        <p:sp>
          <p:nvSpPr>
            <p:cNvPr id="6" name="Donut 5">
              <a:extLst>
                <a:ext uri="{FF2B5EF4-FFF2-40B4-BE49-F238E27FC236}">
                  <a16:creationId xmlns:a16="http://schemas.microsoft.com/office/drawing/2014/main" id="{DF6994F4-7AE4-567B-151E-E1D88291DCB3}"/>
                </a:ext>
              </a:extLst>
            </p:cNvPr>
            <p:cNvSpPr/>
            <p:nvPr/>
          </p:nvSpPr>
          <p:spPr>
            <a:xfrm>
              <a:off x="1853184" y="109728"/>
              <a:ext cx="5023104" cy="4998720"/>
            </a:xfrm>
            <a:prstGeom prst="donut">
              <a:avLst>
                <a:gd name="adj" fmla="val 2318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Donut 6">
              <a:extLst>
                <a:ext uri="{FF2B5EF4-FFF2-40B4-BE49-F238E27FC236}">
                  <a16:creationId xmlns:a16="http://schemas.microsoft.com/office/drawing/2014/main" id="{E3F16520-C47D-D175-7881-4563EF4CF5E4}"/>
                </a:ext>
              </a:extLst>
            </p:cNvPr>
            <p:cNvSpPr/>
            <p:nvPr/>
          </p:nvSpPr>
          <p:spPr>
            <a:xfrm>
              <a:off x="5760720" y="109728"/>
              <a:ext cx="5023104" cy="4998720"/>
            </a:xfrm>
            <a:prstGeom prst="donut">
              <a:avLst>
                <a:gd name="adj" fmla="val 2318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Donut 7">
              <a:extLst>
                <a:ext uri="{FF2B5EF4-FFF2-40B4-BE49-F238E27FC236}">
                  <a16:creationId xmlns:a16="http://schemas.microsoft.com/office/drawing/2014/main" id="{BEDF0FB9-4F0E-8A2B-7FD6-7205F9B5F11B}"/>
                </a:ext>
              </a:extLst>
            </p:cNvPr>
            <p:cNvSpPr/>
            <p:nvPr/>
          </p:nvSpPr>
          <p:spPr>
            <a:xfrm>
              <a:off x="3919728" y="1859280"/>
              <a:ext cx="5023104" cy="4998720"/>
            </a:xfrm>
            <a:prstGeom prst="donut">
              <a:avLst>
                <a:gd name="adj" fmla="val 2318"/>
              </a:avLst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CE4AF22-D567-8EB0-4FCC-299CF4615A1E}"/>
                </a:ext>
              </a:extLst>
            </p:cNvPr>
            <p:cNvSpPr txBox="1"/>
            <p:nvPr/>
          </p:nvSpPr>
          <p:spPr>
            <a:xfrm>
              <a:off x="7193280" y="522839"/>
              <a:ext cx="21579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Theory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185F7A-F738-94BE-CFE9-13F610763413}"/>
                </a:ext>
              </a:extLst>
            </p:cNvPr>
            <p:cNvSpPr txBox="1"/>
            <p:nvPr/>
          </p:nvSpPr>
          <p:spPr>
            <a:xfrm>
              <a:off x="3249168" y="522839"/>
              <a:ext cx="21579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Code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2A53E5F-D535-8860-90D1-D2752546842C}"/>
                </a:ext>
              </a:extLst>
            </p:cNvPr>
            <p:cNvSpPr txBox="1"/>
            <p:nvPr/>
          </p:nvSpPr>
          <p:spPr>
            <a:xfrm>
              <a:off x="5352288" y="6066335"/>
              <a:ext cx="21579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Reality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E6DCFEE-DAE6-8A9A-909E-FDA63AE33805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 birds-eye view of the course</a:t>
            </a:r>
          </a:p>
        </p:txBody>
      </p:sp>
    </p:spTree>
    <p:extLst>
      <p:ext uri="{BB962C8B-B14F-4D97-AF65-F5344CB8AC3E}">
        <p14:creationId xmlns:p14="http://schemas.microsoft.com/office/powerpoint/2010/main" val="1680736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5FBBD3-BEF0-B849-A644-76FE66A95864}"/>
              </a:ext>
            </a:extLst>
          </p:cNvPr>
          <p:cNvSpPr txBox="1"/>
          <p:nvPr/>
        </p:nvSpPr>
        <p:spPr>
          <a:xfrm>
            <a:off x="0" y="-8753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6 – A carbon mass balance box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39D17A-40E4-2339-2290-A79E3D963F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3"/>
          <a:stretch/>
        </p:blipFill>
        <p:spPr>
          <a:xfrm>
            <a:off x="8191579" y="1818691"/>
            <a:ext cx="3403251" cy="2123722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E087EAD-5959-4A92-AD6E-36ED70B36C0B}"/>
              </a:ext>
            </a:extLst>
          </p:cNvPr>
          <p:cNvSpPr/>
          <p:nvPr/>
        </p:nvSpPr>
        <p:spPr>
          <a:xfrm>
            <a:off x="8191579" y="3429000"/>
            <a:ext cx="3245916" cy="454760"/>
          </a:xfrm>
          <a:prstGeom prst="round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85A148-0650-51D5-C08E-028EF40F4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05" y="3656380"/>
            <a:ext cx="4089436" cy="2732941"/>
          </a:xfrm>
          <a:prstGeom prst="rect">
            <a:avLst/>
          </a:prstGeom>
        </p:spPr>
      </p:pic>
      <p:pic>
        <p:nvPicPr>
          <p:cNvPr id="10" name="Picture 2" descr="Draft diagram of the carbon cycle.">
            <a:extLst>
              <a:ext uri="{FF2B5EF4-FFF2-40B4-BE49-F238E27FC236}">
                <a16:creationId xmlns:a16="http://schemas.microsoft.com/office/drawing/2014/main" id="{3887BF34-B7B9-13A3-8EBA-21AF39342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05" y="930091"/>
            <a:ext cx="4089436" cy="272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66E383-15B7-CBDF-AE75-9DB1F26CC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169" y="4013113"/>
            <a:ext cx="3692601" cy="273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94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3617A2-E496-5EA9-F4C1-8F960365C8C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6 – A carbon mass balance box model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BE9E8D-8725-5276-9F6F-F90298FC7559}"/>
              </a:ext>
            </a:extLst>
          </p:cNvPr>
          <p:cNvGrpSpPr>
            <a:grpSpLocks noChangeAspect="1"/>
          </p:cNvGrpSpPr>
          <p:nvPr/>
        </p:nvGrpSpPr>
        <p:grpSpPr>
          <a:xfrm>
            <a:off x="5432342" y="1282186"/>
            <a:ext cx="6074139" cy="3637502"/>
            <a:chOff x="2053513" y="1532000"/>
            <a:chExt cx="6074139" cy="363750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415036F4-35BA-9247-BBD6-372F9419E8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74" b="-1"/>
            <a:stretch/>
          </p:blipFill>
          <p:spPr bwMode="auto">
            <a:xfrm>
              <a:off x="2053513" y="1870841"/>
              <a:ext cx="5466389" cy="3298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370FF1C-0EA3-E89E-8398-143EB093F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5144" y="1532000"/>
              <a:ext cx="2106602" cy="8664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5DAECAE-EE4C-7429-1C94-2FC7447F0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5891" y="2737266"/>
              <a:ext cx="2106602" cy="36395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CFEBEC7-79DE-8420-4E5F-A12EE9004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1050" y="2733830"/>
              <a:ext cx="2106602" cy="363955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9E7EE5-EFD8-95DC-341E-A903C3B058F0}"/>
              </a:ext>
            </a:extLst>
          </p:cNvPr>
          <p:cNvGrpSpPr>
            <a:grpSpLocks noChangeAspect="1"/>
          </p:cNvGrpSpPr>
          <p:nvPr/>
        </p:nvGrpSpPr>
        <p:grpSpPr>
          <a:xfrm>
            <a:off x="147276" y="1812226"/>
            <a:ext cx="4818039" cy="3107462"/>
            <a:chOff x="6620263" y="494435"/>
            <a:chExt cx="4818039" cy="31074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16FA892-DDFD-F375-926C-0519AC6BC5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870" r="2098"/>
            <a:stretch/>
          </p:blipFill>
          <p:spPr>
            <a:xfrm>
              <a:off x="6759578" y="494435"/>
              <a:ext cx="2893976" cy="59401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3C7515B-F5C4-0B97-6861-BE8C1EF71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20263" y="1058767"/>
              <a:ext cx="4818039" cy="2543130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8D02726A-2C8A-E40D-7668-044C070246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794" t="4999" r="13983" b="81059"/>
          <a:stretch/>
        </p:blipFill>
        <p:spPr>
          <a:xfrm>
            <a:off x="8757568" y="3614306"/>
            <a:ext cx="901282" cy="36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193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3617A2-E496-5EA9-F4C1-8F960365C8C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6 – A carbon mass balance box model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BE9E8D-8725-5276-9F6F-F90298FC7559}"/>
              </a:ext>
            </a:extLst>
          </p:cNvPr>
          <p:cNvGrpSpPr>
            <a:grpSpLocks noChangeAspect="1"/>
          </p:cNvGrpSpPr>
          <p:nvPr/>
        </p:nvGrpSpPr>
        <p:grpSpPr>
          <a:xfrm>
            <a:off x="5432342" y="1282186"/>
            <a:ext cx="6074139" cy="3637502"/>
            <a:chOff x="2053513" y="1532000"/>
            <a:chExt cx="6074139" cy="363750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415036F4-35BA-9247-BBD6-372F9419E8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74" b="-1"/>
            <a:stretch/>
          </p:blipFill>
          <p:spPr bwMode="auto">
            <a:xfrm>
              <a:off x="2053513" y="1870841"/>
              <a:ext cx="5466389" cy="3298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370FF1C-0EA3-E89E-8398-143EB093F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5144" y="1532000"/>
              <a:ext cx="2106602" cy="8664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5DAECAE-EE4C-7429-1C94-2FC7447F0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5891" y="2737266"/>
              <a:ext cx="2106602" cy="36395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CFEBEC7-79DE-8420-4E5F-A12EE9004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1050" y="2733830"/>
              <a:ext cx="2106602" cy="363955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9E7EE5-EFD8-95DC-341E-A903C3B058F0}"/>
              </a:ext>
            </a:extLst>
          </p:cNvPr>
          <p:cNvGrpSpPr>
            <a:grpSpLocks noChangeAspect="1"/>
          </p:cNvGrpSpPr>
          <p:nvPr/>
        </p:nvGrpSpPr>
        <p:grpSpPr>
          <a:xfrm>
            <a:off x="147276" y="1812226"/>
            <a:ext cx="4818039" cy="3107462"/>
            <a:chOff x="6620263" y="494435"/>
            <a:chExt cx="4818039" cy="31074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16FA892-DDFD-F375-926C-0519AC6BC5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870" r="2098"/>
            <a:stretch/>
          </p:blipFill>
          <p:spPr>
            <a:xfrm>
              <a:off x="6759578" y="494435"/>
              <a:ext cx="2893976" cy="59401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3C7515B-F5C4-0B97-6861-BE8C1EF71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20263" y="1058767"/>
              <a:ext cx="4818039" cy="2543130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323A1070-FEFC-F1A4-868B-48FED5B68E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794" t="4999" r="13983" b="81059"/>
          <a:stretch/>
        </p:blipFill>
        <p:spPr>
          <a:xfrm>
            <a:off x="8757568" y="3614306"/>
            <a:ext cx="901282" cy="363955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BF0C30A-7822-75C5-9B2D-9F0D46D54705}"/>
              </a:ext>
            </a:extLst>
          </p:cNvPr>
          <p:cNvSpPr/>
          <p:nvPr/>
        </p:nvSpPr>
        <p:spPr>
          <a:xfrm>
            <a:off x="5715743" y="1892326"/>
            <a:ext cx="1178833" cy="1076806"/>
          </a:xfrm>
          <a:prstGeom prst="roundRect">
            <a:avLst/>
          </a:prstGeom>
          <a:solidFill>
            <a:schemeClr val="accent2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48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3617A2-E496-5EA9-F4C1-8F960365C8C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6 – A carbon mass balance box model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BE9E8D-8725-5276-9F6F-F90298FC7559}"/>
              </a:ext>
            </a:extLst>
          </p:cNvPr>
          <p:cNvGrpSpPr>
            <a:grpSpLocks noChangeAspect="1"/>
          </p:cNvGrpSpPr>
          <p:nvPr/>
        </p:nvGrpSpPr>
        <p:grpSpPr>
          <a:xfrm>
            <a:off x="5432342" y="1282186"/>
            <a:ext cx="6074139" cy="3637502"/>
            <a:chOff x="2053513" y="1532000"/>
            <a:chExt cx="6074139" cy="363750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415036F4-35BA-9247-BBD6-372F9419E8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74" b="-1"/>
            <a:stretch/>
          </p:blipFill>
          <p:spPr bwMode="auto">
            <a:xfrm>
              <a:off x="2053513" y="1870841"/>
              <a:ext cx="5466389" cy="3298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370FF1C-0EA3-E89E-8398-143EB093F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5144" y="1532000"/>
              <a:ext cx="2106602" cy="8664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5DAECAE-EE4C-7429-1C94-2FC7447F0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5891" y="2737266"/>
              <a:ext cx="2106602" cy="36395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CFEBEC7-79DE-8420-4E5F-A12EE9004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1050" y="2733830"/>
              <a:ext cx="2106602" cy="363955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9E7EE5-EFD8-95DC-341E-A903C3B058F0}"/>
              </a:ext>
            </a:extLst>
          </p:cNvPr>
          <p:cNvGrpSpPr>
            <a:grpSpLocks noChangeAspect="1"/>
          </p:cNvGrpSpPr>
          <p:nvPr/>
        </p:nvGrpSpPr>
        <p:grpSpPr>
          <a:xfrm>
            <a:off x="147276" y="1812226"/>
            <a:ext cx="4818039" cy="3107462"/>
            <a:chOff x="6620263" y="494435"/>
            <a:chExt cx="4818039" cy="31074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16FA892-DDFD-F375-926C-0519AC6BC5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870" r="2098"/>
            <a:stretch/>
          </p:blipFill>
          <p:spPr>
            <a:xfrm>
              <a:off x="6759578" y="494435"/>
              <a:ext cx="2893976" cy="59401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3C7515B-F5C4-0B97-6861-BE8C1EF71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20263" y="1058767"/>
              <a:ext cx="4818039" cy="2543130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323A1070-FEFC-F1A4-868B-48FED5B68E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794" t="4999" r="13983" b="81059"/>
          <a:stretch/>
        </p:blipFill>
        <p:spPr>
          <a:xfrm>
            <a:off x="8757568" y="3614306"/>
            <a:ext cx="901282" cy="363955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BF0C30A-7822-75C5-9B2D-9F0D46D54705}"/>
              </a:ext>
            </a:extLst>
          </p:cNvPr>
          <p:cNvSpPr/>
          <p:nvPr/>
        </p:nvSpPr>
        <p:spPr>
          <a:xfrm>
            <a:off x="5715743" y="1892326"/>
            <a:ext cx="1178833" cy="1076806"/>
          </a:xfrm>
          <a:prstGeom prst="roundRect">
            <a:avLst/>
          </a:prstGeom>
          <a:solidFill>
            <a:schemeClr val="accent2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6174F7D-4706-DD2C-D149-B158F5ABFDDC}"/>
              </a:ext>
            </a:extLst>
          </p:cNvPr>
          <p:cNvSpPr/>
          <p:nvPr/>
        </p:nvSpPr>
        <p:spPr>
          <a:xfrm>
            <a:off x="285930" y="1792851"/>
            <a:ext cx="2961086" cy="538640"/>
          </a:xfrm>
          <a:prstGeom prst="roundRect">
            <a:avLst/>
          </a:prstGeom>
          <a:solidFill>
            <a:schemeClr val="accent2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01A2A39-E185-4110-0A04-4C335EBA425D}"/>
              </a:ext>
            </a:extLst>
          </p:cNvPr>
          <p:cNvSpPr/>
          <p:nvPr/>
        </p:nvSpPr>
        <p:spPr>
          <a:xfrm>
            <a:off x="566346" y="3049575"/>
            <a:ext cx="4023942" cy="538640"/>
          </a:xfrm>
          <a:prstGeom prst="roundRect">
            <a:avLst/>
          </a:prstGeom>
          <a:solidFill>
            <a:schemeClr val="accent2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1D7FC9-075F-5015-A49E-2E9581266155}"/>
              </a:ext>
            </a:extLst>
          </p:cNvPr>
          <p:cNvSpPr/>
          <p:nvPr/>
        </p:nvSpPr>
        <p:spPr>
          <a:xfrm>
            <a:off x="941373" y="4321132"/>
            <a:ext cx="3283155" cy="538640"/>
          </a:xfrm>
          <a:prstGeom prst="roundRect">
            <a:avLst/>
          </a:prstGeom>
          <a:solidFill>
            <a:schemeClr val="accent2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21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3617A2-E496-5EA9-F4C1-8F960365C8C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6 – A carbon mass balance box model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BE9E8D-8725-5276-9F6F-F90298FC7559}"/>
              </a:ext>
            </a:extLst>
          </p:cNvPr>
          <p:cNvGrpSpPr>
            <a:grpSpLocks noChangeAspect="1"/>
          </p:cNvGrpSpPr>
          <p:nvPr/>
        </p:nvGrpSpPr>
        <p:grpSpPr>
          <a:xfrm>
            <a:off x="5432342" y="1282186"/>
            <a:ext cx="6074139" cy="3637502"/>
            <a:chOff x="2053513" y="1532000"/>
            <a:chExt cx="6074139" cy="363750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415036F4-35BA-9247-BBD6-372F9419E8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74" b="-1"/>
            <a:stretch/>
          </p:blipFill>
          <p:spPr bwMode="auto">
            <a:xfrm>
              <a:off x="2053513" y="1870841"/>
              <a:ext cx="5466389" cy="3298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370FF1C-0EA3-E89E-8398-143EB093F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5144" y="1532000"/>
              <a:ext cx="2106602" cy="8664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5DAECAE-EE4C-7429-1C94-2FC7447F0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5891" y="2737266"/>
              <a:ext cx="2106602" cy="36395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CFEBEC7-79DE-8420-4E5F-A12EE9004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1050" y="2733830"/>
              <a:ext cx="2106602" cy="363955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9E7EE5-EFD8-95DC-341E-A903C3B058F0}"/>
              </a:ext>
            </a:extLst>
          </p:cNvPr>
          <p:cNvGrpSpPr>
            <a:grpSpLocks noChangeAspect="1"/>
          </p:cNvGrpSpPr>
          <p:nvPr/>
        </p:nvGrpSpPr>
        <p:grpSpPr>
          <a:xfrm>
            <a:off x="147276" y="1812226"/>
            <a:ext cx="4818039" cy="3107462"/>
            <a:chOff x="6620263" y="494435"/>
            <a:chExt cx="4818039" cy="31074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16FA892-DDFD-F375-926C-0519AC6BC5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870" r="2098"/>
            <a:stretch/>
          </p:blipFill>
          <p:spPr>
            <a:xfrm>
              <a:off x="6759578" y="494435"/>
              <a:ext cx="2893976" cy="59401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3C7515B-F5C4-0B97-6861-BE8C1EF71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20263" y="1058767"/>
              <a:ext cx="4818039" cy="2543130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323A1070-FEFC-F1A4-868B-48FED5B68E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794" t="4999" r="13983" b="81059"/>
          <a:stretch/>
        </p:blipFill>
        <p:spPr>
          <a:xfrm>
            <a:off x="8757568" y="3614306"/>
            <a:ext cx="901282" cy="363955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BF0C30A-7822-75C5-9B2D-9F0D46D54705}"/>
              </a:ext>
            </a:extLst>
          </p:cNvPr>
          <p:cNvSpPr/>
          <p:nvPr/>
        </p:nvSpPr>
        <p:spPr>
          <a:xfrm>
            <a:off x="7261742" y="4681646"/>
            <a:ext cx="1772530" cy="363955"/>
          </a:xfrm>
          <a:prstGeom prst="roundRect">
            <a:avLst/>
          </a:prstGeom>
          <a:solidFill>
            <a:srgbClr val="00B050">
              <a:alpha val="33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87F408B-A0BB-9261-39D5-FB023B3DFAC2}"/>
              </a:ext>
            </a:extLst>
          </p:cNvPr>
          <p:cNvSpPr/>
          <p:nvPr/>
        </p:nvSpPr>
        <p:spPr>
          <a:xfrm>
            <a:off x="286591" y="2406239"/>
            <a:ext cx="4678724" cy="564332"/>
          </a:xfrm>
          <a:prstGeom prst="roundRect">
            <a:avLst/>
          </a:prstGeom>
          <a:solidFill>
            <a:srgbClr val="00B050">
              <a:alpha val="33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9750841-1DB1-4BDE-B781-FA27625E9ACC}"/>
              </a:ext>
            </a:extLst>
          </p:cNvPr>
          <p:cNvSpPr/>
          <p:nvPr/>
        </p:nvSpPr>
        <p:spPr>
          <a:xfrm>
            <a:off x="753618" y="3635049"/>
            <a:ext cx="3800094" cy="564332"/>
          </a:xfrm>
          <a:prstGeom prst="roundRect">
            <a:avLst/>
          </a:prstGeom>
          <a:solidFill>
            <a:srgbClr val="00B050">
              <a:alpha val="33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834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3617A2-E496-5EA9-F4C1-8F960365C8C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6 – A carbon mass balance box model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BE9E8D-8725-5276-9F6F-F90298FC7559}"/>
              </a:ext>
            </a:extLst>
          </p:cNvPr>
          <p:cNvGrpSpPr>
            <a:grpSpLocks noChangeAspect="1"/>
          </p:cNvGrpSpPr>
          <p:nvPr/>
        </p:nvGrpSpPr>
        <p:grpSpPr>
          <a:xfrm>
            <a:off x="5432342" y="1282186"/>
            <a:ext cx="6074139" cy="3637502"/>
            <a:chOff x="2053513" y="1532000"/>
            <a:chExt cx="6074139" cy="363750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415036F4-35BA-9247-BBD6-372F9419E8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74" b="-1"/>
            <a:stretch/>
          </p:blipFill>
          <p:spPr bwMode="auto">
            <a:xfrm>
              <a:off x="2053513" y="1870841"/>
              <a:ext cx="5466389" cy="3298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370FF1C-0EA3-E89E-8398-143EB093F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5144" y="1532000"/>
              <a:ext cx="2106602" cy="8664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5DAECAE-EE4C-7429-1C94-2FC7447F0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5891" y="2737266"/>
              <a:ext cx="2106602" cy="36395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CFEBEC7-79DE-8420-4E5F-A12EE9004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1050" y="2733830"/>
              <a:ext cx="2106602" cy="363955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9E7EE5-EFD8-95DC-341E-A903C3B058F0}"/>
              </a:ext>
            </a:extLst>
          </p:cNvPr>
          <p:cNvGrpSpPr>
            <a:grpSpLocks noChangeAspect="1"/>
          </p:cNvGrpSpPr>
          <p:nvPr/>
        </p:nvGrpSpPr>
        <p:grpSpPr>
          <a:xfrm>
            <a:off x="147276" y="1812226"/>
            <a:ext cx="4818039" cy="3107462"/>
            <a:chOff x="6620263" y="494435"/>
            <a:chExt cx="4818039" cy="31074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16FA892-DDFD-F375-926C-0519AC6BC5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870" r="2098"/>
            <a:stretch/>
          </p:blipFill>
          <p:spPr>
            <a:xfrm>
              <a:off x="6759578" y="494435"/>
              <a:ext cx="2893976" cy="59401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3C7515B-F5C4-0B97-6861-BE8C1EF71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20263" y="1058767"/>
              <a:ext cx="4818039" cy="2543130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323A1070-FEFC-F1A4-868B-48FED5B68E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794" t="4999" r="13983" b="81059"/>
          <a:stretch/>
        </p:blipFill>
        <p:spPr>
          <a:xfrm>
            <a:off x="8757568" y="3614306"/>
            <a:ext cx="901282" cy="363955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BF0C30A-7822-75C5-9B2D-9F0D46D54705}"/>
              </a:ext>
            </a:extLst>
          </p:cNvPr>
          <p:cNvSpPr/>
          <p:nvPr/>
        </p:nvSpPr>
        <p:spPr>
          <a:xfrm>
            <a:off x="7261742" y="4681646"/>
            <a:ext cx="1772530" cy="363955"/>
          </a:xfrm>
          <a:prstGeom prst="roundRect">
            <a:avLst/>
          </a:prstGeom>
          <a:solidFill>
            <a:srgbClr val="00B050">
              <a:alpha val="33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87F408B-A0BB-9261-39D5-FB023B3DFAC2}"/>
              </a:ext>
            </a:extLst>
          </p:cNvPr>
          <p:cNvSpPr/>
          <p:nvPr/>
        </p:nvSpPr>
        <p:spPr>
          <a:xfrm>
            <a:off x="286591" y="2406239"/>
            <a:ext cx="4678724" cy="564332"/>
          </a:xfrm>
          <a:prstGeom prst="roundRect">
            <a:avLst/>
          </a:prstGeom>
          <a:solidFill>
            <a:srgbClr val="00B050">
              <a:alpha val="33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9750841-1DB1-4BDE-B781-FA27625E9ACC}"/>
              </a:ext>
            </a:extLst>
          </p:cNvPr>
          <p:cNvSpPr/>
          <p:nvPr/>
        </p:nvSpPr>
        <p:spPr>
          <a:xfrm>
            <a:off x="753618" y="3635049"/>
            <a:ext cx="3800094" cy="564332"/>
          </a:xfrm>
          <a:prstGeom prst="roundRect">
            <a:avLst/>
          </a:prstGeom>
          <a:solidFill>
            <a:srgbClr val="00B050">
              <a:alpha val="33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580AF1D-4205-A1AD-64C7-08ADE5E3B85A}"/>
              </a:ext>
            </a:extLst>
          </p:cNvPr>
          <p:cNvSpPr/>
          <p:nvPr/>
        </p:nvSpPr>
        <p:spPr>
          <a:xfrm>
            <a:off x="5715743" y="1892326"/>
            <a:ext cx="1178833" cy="1076806"/>
          </a:xfrm>
          <a:prstGeom prst="roundRect">
            <a:avLst/>
          </a:prstGeom>
          <a:solidFill>
            <a:schemeClr val="accent2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FFC4DE3-0524-4788-0825-409A96E85008}"/>
              </a:ext>
            </a:extLst>
          </p:cNvPr>
          <p:cNvSpPr/>
          <p:nvPr/>
        </p:nvSpPr>
        <p:spPr>
          <a:xfrm>
            <a:off x="285930" y="1792851"/>
            <a:ext cx="2961086" cy="538640"/>
          </a:xfrm>
          <a:prstGeom prst="roundRect">
            <a:avLst/>
          </a:prstGeom>
          <a:solidFill>
            <a:schemeClr val="accent2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C9D0DB4-7F2D-2F38-0990-1175D22483B8}"/>
              </a:ext>
            </a:extLst>
          </p:cNvPr>
          <p:cNvSpPr/>
          <p:nvPr/>
        </p:nvSpPr>
        <p:spPr>
          <a:xfrm>
            <a:off x="566346" y="3049575"/>
            <a:ext cx="4023942" cy="538640"/>
          </a:xfrm>
          <a:prstGeom prst="roundRect">
            <a:avLst/>
          </a:prstGeom>
          <a:solidFill>
            <a:schemeClr val="accent2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C36CC77-E6B5-268D-A7C0-F020DB2D6A2D}"/>
              </a:ext>
            </a:extLst>
          </p:cNvPr>
          <p:cNvSpPr/>
          <p:nvPr/>
        </p:nvSpPr>
        <p:spPr>
          <a:xfrm>
            <a:off x="941373" y="4321132"/>
            <a:ext cx="3283155" cy="538640"/>
          </a:xfrm>
          <a:prstGeom prst="roundRect">
            <a:avLst/>
          </a:prstGeom>
          <a:solidFill>
            <a:schemeClr val="accent2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150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3617A2-E496-5EA9-F4C1-8F960365C8C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6 – A carbon mass balance box model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BE9E8D-8725-5276-9F6F-F90298FC7559}"/>
              </a:ext>
            </a:extLst>
          </p:cNvPr>
          <p:cNvGrpSpPr>
            <a:grpSpLocks noChangeAspect="1"/>
          </p:cNvGrpSpPr>
          <p:nvPr/>
        </p:nvGrpSpPr>
        <p:grpSpPr>
          <a:xfrm>
            <a:off x="5432342" y="1282186"/>
            <a:ext cx="6074139" cy="3637502"/>
            <a:chOff x="2053513" y="1532000"/>
            <a:chExt cx="6074139" cy="363750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415036F4-35BA-9247-BBD6-372F9419E8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74" b="-1"/>
            <a:stretch/>
          </p:blipFill>
          <p:spPr bwMode="auto">
            <a:xfrm>
              <a:off x="2053513" y="1870841"/>
              <a:ext cx="5466389" cy="3298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370FF1C-0EA3-E89E-8398-143EB093F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5144" y="1532000"/>
              <a:ext cx="2106602" cy="8664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5DAECAE-EE4C-7429-1C94-2FC7447F0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5891" y="2737266"/>
              <a:ext cx="2106602" cy="36395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CFEBEC7-79DE-8420-4E5F-A12EE9004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1050" y="2733830"/>
              <a:ext cx="2106602" cy="363955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9E7EE5-EFD8-95DC-341E-A903C3B058F0}"/>
              </a:ext>
            </a:extLst>
          </p:cNvPr>
          <p:cNvGrpSpPr>
            <a:grpSpLocks noChangeAspect="1"/>
          </p:cNvGrpSpPr>
          <p:nvPr/>
        </p:nvGrpSpPr>
        <p:grpSpPr>
          <a:xfrm>
            <a:off x="147276" y="1812226"/>
            <a:ext cx="4818039" cy="3107462"/>
            <a:chOff x="6620263" y="494435"/>
            <a:chExt cx="4818039" cy="31074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16FA892-DDFD-F375-926C-0519AC6BC5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870" r="2098"/>
            <a:stretch/>
          </p:blipFill>
          <p:spPr>
            <a:xfrm>
              <a:off x="6759578" y="494435"/>
              <a:ext cx="2893976" cy="59401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3C7515B-F5C4-0B97-6861-BE8C1EF71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20263" y="1058767"/>
              <a:ext cx="4818039" cy="2543130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323A1070-FEFC-F1A4-868B-48FED5B68E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794" t="4999" r="13983" b="81059"/>
          <a:stretch/>
        </p:blipFill>
        <p:spPr>
          <a:xfrm>
            <a:off x="8757568" y="3614306"/>
            <a:ext cx="901282" cy="363955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BF0C30A-7822-75C5-9B2D-9F0D46D54705}"/>
              </a:ext>
            </a:extLst>
          </p:cNvPr>
          <p:cNvSpPr/>
          <p:nvPr/>
        </p:nvSpPr>
        <p:spPr>
          <a:xfrm>
            <a:off x="7261742" y="4681646"/>
            <a:ext cx="1772530" cy="363955"/>
          </a:xfrm>
          <a:prstGeom prst="roundRect">
            <a:avLst/>
          </a:prstGeom>
          <a:solidFill>
            <a:srgbClr val="00B050">
              <a:alpha val="33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87F408B-A0BB-9261-39D5-FB023B3DFAC2}"/>
              </a:ext>
            </a:extLst>
          </p:cNvPr>
          <p:cNvSpPr/>
          <p:nvPr/>
        </p:nvSpPr>
        <p:spPr>
          <a:xfrm>
            <a:off x="286591" y="2406239"/>
            <a:ext cx="4678724" cy="564332"/>
          </a:xfrm>
          <a:prstGeom prst="roundRect">
            <a:avLst/>
          </a:prstGeom>
          <a:solidFill>
            <a:srgbClr val="00B050">
              <a:alpha val="33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9750841-1DB1-4BDE-B781-FA27625E9ACC}"/>
              </a:ext>
            </a:extLst>
          </p:cNvPr>
          <p:cNvSpPr/>
          <p:nvPr/>
        </p:nvSpPr>
        <p:spPr>
          <a:xfrm>
            <a:off x="753618" y="3635049"/>
            <a:ext cx="3800094" cy="564332"/>
          </a:xfrm>
          <a:prstGeom prst="roundRect">
            <a:avLst/>
          </a:prstGeom>
          <a:solidFill>
            <a:srgbClr val="00B050">
              <a:alpha val="33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580AF1D-4205-A1AD-64C7-08ADE5E3B85A}"/>
              </a:ext>
            </a:extLst>
          </p:cNvPr>
          <p:cNvSpPr/>
          <p:nvPr/>
        </p:nvSpPr>
        <p:spPr>
          <a:xfrm>
            <a:off x="5715743" y="1892326"/>
            <a:ext cx="1178833" cy="1076806"/>
          </a:xfrm>
          <a:prstGeom prst="roundRect">
            <a:avLst/>
          </a:prstGeom>
          <a:solidFill>
            <a:schemeClr val="accent2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FFC4DE3-0524-4788-0825-409A96E85008}"/>
              </a:ext>
            </a:extLst>
          </p:cNvPr>
          <p:cNvSpPr/>
          <p:nvPr/>
        </p:nvSpPr>
        <p:spPr>
          <a:xfrm>
            <a:off x="285930" y="1792851"/>
            <a:ext cx="2961086" cy="538640"/>
          </a:xfrm>
          <a:prstGeom prst="roundRect">
            <a:avLst/>
          </a:prstGeom>
          <a:solidFill>
            <a:schemeClr val="accent2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C9D0DB4-7F2D-2F38-0990-1175D22483B8}"/>
              </a:ext>
            </a:extLst>
          </p:cNvPr>
          <p:cNvSpPr/>
          <p:nvPr/>
        </p:nvSpPr>
        <p:spPr>
          <a:xfrm>
            <a:off x="566346" y="3049575"/>
            <a:ext cx="4023942" cy="538640"/>
          </a:xfrm>
          <a:prstGeom prst="roundRect">
            <a:avLst/>
          </a:prstGeom>
          <a:solidFill>
            <a:schemeClr val="accent2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C36CC77-E6B5-268D-A7C0-F020DB2D6A2D}"/>
              </a:ext>
            </a:extLst>
          </p:cNvPr>
          <p:cNvSpPr/>
          <p:nvPr/>
        </p:nvSpPr>
        <p:spPr>
          <a:xfrm>
            <a:off x="941373" y="4321132"/>
            <a:ext cx="3283155" cy="538640"/>
          </a:xfrm>
          <a:prstGeom prst="roundRect">
            <a:avLst/>
          </a:prstGeom>
          <a:solidFill>
            <a:schemeClr val="accent2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FC963C-061D-A86D-862C-78A961C19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1375" y="5464008"/>
            <a:ext cx="9945196" cy="121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854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3617A2-E496-5EA9-F4C1-8F960365C8C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6 – A carbon mass balance box model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BE9E8D-8725-5276-9F6F-F90298FC7559}"/>
              </a:ext>
            </a:extLst>
          </p:cNvPr>
          <p:cNvGrpSpPr>
            <a:grpSpLocks noChangeAspect="1"/>
          </p:cNvGrpSpPr>
          <p:nvPr/>
        </p:nvGrpSpPr>
        <p:grpSpPr>
          <a:xfrm>
            <a:off x="5432342" y="1282186"/>
            <a:ext cx="6074139" cy="3637502"/>
            <a:chOff x="2053513" y="1532000"/>
            <a:chExt cx="6074139" cy="363750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415036F4-35BA-9247-BBD6-372F9419E8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74" b="-1"/>
            <a:stretch/>
          </p:blipFill>
          <p:spPr bwMode="auto">
            <a:xfrm>
              <a:off x="2053513" y="1870841"/>
              <a:ext cx="5466389" cy="3298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370FF1C-0EA3-E89E-8398-143EB093F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5144" y="1532000"/>
              <a:ext cx="2106602" cy="8664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5DAECAE-EE4C-7429-1C94-2FC7447F0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5891" y="2737266"/>
              <a:ext cx="2106602" cy="36395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CFEBEC7-79DE-8420-4E5F-A12EE9004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1050" y="2733830"/>
              <a:ext cx="2106602" cy="363955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9E7EE5-EFD8-95DC-341E-A903C3B058F0}"/>
              </a:ext>
            </a:extLst>
          </p:cNvPr>
          <p:cNvGrpSpPr>
            <a:grpSpLocks noChangeAspect="1"/>
          </p:cNvGrpSpPr>
          <p:nvPr/>
        </p:nvGrpSpPr>
        <p:grpSpPr>
          <a:xfrm>
            <a:off x="147276" y="1812226"/>
            <a:ext cx="4818039" cy="3107462"/>
            <a:chOff x="6620263" y="494435"/>
            <a:chExt cx="4818039" cy="31074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16FA892-DDFD-F375-926C-0519AC6BC5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870" r="2098"/>
            <a:stretch/>
          </p:blipFill>
          <p:spPr>
            <a:xfrm>
              <a:off x="6759578" y="494435"/>
              <a:ext cx="2893976" cy="59401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3C7515B-F5C4-0B97-6861-BE8C1EF71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20263" y="1058767"/>
              <a:ext cx="4818039" cy="2543130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323A1070-FEFC-F1A4-868B-48FED5B68E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794" t="4999" r="13983" b="81059"/>
          <a:stretch/>
        </p:blipFill>
        <p:spPr>
          <a:xfrm>
            <a:off x="8757568" y="3614306"/>
            <a:ext cx="901282" cy="363955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BF0C30A-7822-75C5-9B2D-9F0D46D54705}"/>
              </a:ext>
            </a:extLst>
          </p:cNvPr>
          <p:cNvSpPr/>
          <p:nvPr/>
        </p:nvSpPr>
        <p:spPr>
          <a:xfrm>
            <a:off x="7261742" y="4681646"/>
            <a:ext cx="1772530" cy="363955"/>
          </a:xfrm>
          <a:prstGeom prst="roundRect">
            <a:avLst/>
          </a:prstGeom>
          <a:solidFill>
            <a:srgbClr val="00B050">
              <a:alpha val="33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87F408B-A0BB-9261-39D5-FB023B3DFAC2}"/>
              </a:ext>
            </a:extLst>
          </p:cNvPr>
          <p:cNvSpPr/>
          <p:nvPr/>
        </p:nvSpPr>
        <p:spPr>
          <a:xfrm>
            <a:off x="286591" y="2406239"/>
            <a:ext cx="4678724" cy="564332"/>
          </a:xfrm>
          <a:prstGeom prst="roundRect">
            <a:avLst/>
          </a:prstGeom>
          <a:solidFill>
            <a:srgbClr val="00B050">
              <a:alpha val="33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9750841-1DB1-4BDE-B781-FA27625E9ACC}"/>
              </a:ext>
            </a:extLst>
          </p:cNvPr>
          <p:cNvSpPr/>
          <p:nvPr/>
        </p:nvSpPr>
        <p:spPr>
          <a:xfrm>
            <a:off x="753618" y="3635049"/>
            <a:ext cx="3800094" cy="564332"/>
          </a:xfrm>
          <a:prstGeom prst="roundRect">
            <a:avLst/>
          </a:prstGeom>
          <a:solidFill>
            <a:srgbClr val="00B050">
              <a:alpha val="33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580AF1D-4205-A1AD-64C7-08ADE5E3B85A}"/>
              </a:ext>
            </a:extLst>
          </p:cNvPr>
          <p:cNvSpPr/>
          <p:nvPr/>
        </p:nvSpPr>
        <p:spPr>
          <a:xfrm>
            <a:off x="5715743" y="1892326"/>
            <a:ext cx="1178833" cy="1076806"/>
          </a:xfrm>
          <a:prstGeom prst="roundRect">
            <a:avLst/>
          </a:prstGeom>
          <a:solidFill>
            <a:schemeClr val="accent2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FFC4DE3-0524-4788-0825-409A96E85008}"/>
              </a:ext>
            </a:extLst>
          </p:cNvPr>
          <p:cNvSpPr/>
          <p:nvPr/>
        </p:nvSpPr>
        <p:spPr>
          <a:xfrm>
            <a:off x="285930" y="1792851"/>
            <a:ext cx="2961086" cy="538640"/>
          </a:xfrm>
          <a:prstGeom prst="roundRect">
            <a:avLst/>
          </a:prstGeom>
          <a:solidFill>
            <a:schemeClr val="accent2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C9D0DB4-7F2D-2F38-0990-1175D22483B8}"/>
              </a:ext>
            </a:extLst>
          </p:cNvPr>
          <p:cNvSpPr/>
          <p:nvPr/>
        </p:nvSpPr>
        <p:spPr>
          <a:xfrm>
            <a:off x="566346" y="3049575"/>
            <a:ext cx="4023942" cy="538640"/>
          </a:xfrm>
          <a:prstGeom prst="roundRect">
            <a:avLst/>
          </a:prstGeom>
          <a:solidFill>
            <a:schemeClr val="accent2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C36CC77-E6B5-268D-A7C0-F020DB2D6A2D}"/>
              </a:ext>
            </a:extLst>
          </p:cNvPr>
          <p:cNvSpPr/>
          <p:nvPr/>
        </p:nvSpPr>
        <p:spPr>
          <a:xfrm>
            <a:off x="941373" y="4321132"/>
            <a:ext cx="3283155" cy="538640"/>
          </a:xfrm>
          <a:prstGeom prst="roundRect">
            <a:avLst/>
          </a:prstGeom>
          <a:solidFill>
            <a:schemeClr val="accent2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F143-8624-148F-7D04-04882EF0A2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2415" y="5351072"/>
            <a:ext cx="7946435" cy="138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60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3617A2-E496-5EA9-F4C1-8F960365C8C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6 – A carbon mass balance box model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BE9E8D-8725-5276-9F6F-F90298FC7559}"/>
              </a:ext>
            </a:extLst>
          </p:cNvPr>
          <p:cNvGrpSpPr>
            <a:grpSpLocks noChangeAspect="1"/>
          </p:cNvGrpSpPr>
          <p:nvPr/>
        </p:nvGrpSpPr>
        <p:grpSpPr>
          <a:xfrm>
            <a:off x="5432342" y="1282186"/>
            <a:ext cx="6074139" cy="3637502"/>
            <a:chOff x="2053513" y="1532000"/>
            <a:chExt cx="6074139" cy="363750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415036F4-35BA-9247-BBD6-372F9419E8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74" b="-1"/>
            <a:stretch/>
          </p:blipFill>
          <p:spPr bwMode="auto">
            <a:xfrm>
              <a:off x="2053513" y="1870841"/>
              <a:ext cx="5466389" cy="3298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370FF1C-0EA3-E89E-8398-143EB093F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5144" y="1532000"/>
              <a:ext cx="2106602" cy="8664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5DAECAE-EE4C-7429-1C94-2FC7447F0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5891" y="2737266"/>
              <a:ext cx="2106602" cy="36395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CFEBEC7-79DE-8420-4E5F-A12EE9004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1050" y="2733830"/>
              <a:ext cx="2106602" cy="363955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9E7EE5-EFD8-95DC-341E-A903C3B058F0}"/>
              </a:ext>
            </a:extLst>
          </p:cNvPr>
          <p:cNvGrpSpPr>
            <a:grpSpLocks noChangeAspect="1"/>
          </p:cNvGrpSpPr>
          <p:nvPr/>
        </p:nvGrpSpPr>
        <p:grpSpPr>
          <a:xfrm>
            <a:off x="147276" y="1812226"/>
            <a:ext cx="4818039" cy="3107462"/>
            <a:chOff x="6620263" y="494435"/>
            <a:chExt cx="4818039" cy="31074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16FA892-DDFD-F375-926C-0519AC6BC5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870" r="2098"/>
            <a:stretch/>
          </p:blipFill>
          <p:spPr>
            <a:xfrm>
              <a:off x="6759578" y="494435"/>
              <a:ext cx="2893976" cy="59401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3C7515B-F5C4-0B97-6861-BE8C1EF71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20263" y="1058767"/>
              <a:ext cx="4818039" cy="2543130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323A1070-FEFC-F1A4-868B-48FED5B68E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794" t="4999" r="13983" b="81059"/>
          <a:stretch/>
        </p:blipFill>
        <p:spPr>
          <a:xfrm>
            <a:off x="8757568" y="3614306"/>
            <a:ext cx="901282" cy="363955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BF0C30A-7822-75C5-9B2D-9F0D46D54705}"/>
              </a:ext>
            </a:extLst>
          </p:cNvPr>
          <p:cNvSpPr/>
          <p:nvPr/>
        </p:nvSpPr>
        <p:spPr>
          <a:xfrm>
            <a:off x="7261742" y="4681646"/>
            <a:ext cx="1772530" cy="363955"/>
          </a:xfrm>
          <a:prstGeom prst="roundRect">
            <a:avLst/>
          </a:prstGeom>
          <a:solidFill>
            <a:srgbClr val="00B050">
              <a:alpha val="33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87F408B-A0BB-9261-39D5-FB023B3DFAC2}"/>
              </a:ext>
            </a:extLst>
          </p:cNvPr>
          <p:cNvSpPr/>
          <p:nvPr/>
        </p:nvSpPr>
        <p:spPr>
          <a:xfrm>
            <a:off x="286591" y="2406239"/>
            <a:ext cx="4678724" cy="564332"/>
          </a:xfrm>
          <a:prstGeom prst="roundRect">
            <a:avLst/>
          </a:prstGeom>
          <a:solidFill>
            <a:srgbClr val="00B050">
              <a:alpha val="33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9750841-1DB1-4BDE-B781-FA27625E9ACC}"/>
              </a:ext>
            </a:extLst>
          </p:cNvPr>
          <p:cNvSpPr/>
          <p:nvPr/>
        </p:nvSpPr>
        <p:spPr>
          <a:xfrm>
            <a:off x="753618" y="3635049"/>
            <a:ext cx="3800094" cy="564332"/>
          </a:xfrm>
          <a:prstGeom prst="roundRect">
            <a:avLst/>
          </a:prstGeom>
          <a:solidFill>
            <a:srgbClr val="00B050">
              <a:alpha val="33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580AF1D-4205-A1AD-64C7-08ADE5E3B85A}"/>
              </a:ext>
            </a:extLst>
          </p:cNvPr>
          <p:cNvSpPr/>
          <p:nvPr/>
        </p:nvSpPr>
        <p:spPr>
          <a:xfrm>
            <a:off x="5715743" y="1892326"/>
            <a:ext cx="1178833" cy="1076806"/>
          </a:xfrm>
          <a:prstGeom prst="roundRect">
            <a:avLst/>
          </a:prstGeom>
          <a:solidFill>
            <a:schemeClr val="accent2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FFC4DE3-0524-4788-0825-409A96E85008}"/>
              </a:ext>
            </a:extLst>
          </p:cNvPr>
          <p:cNvSpPr/>
          <p:nvPr/>
        </p:nvSpPr>
        <p:spPr>
          <a:xfrm>
            <a:off x="285930" y="1792851"/>
            <a:ext cx="2961086" cy="538640"/>
          </a:xfrm>
          <a:prstGeom prst="roundRect">
            <a:avLst/>
          </a:prstGeom>
          <a:solidFill>
            <a:schemeClr val="accent2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C9D0DB4-7F2D-2F38-0990-1175D22483B8}"/>
              </a:ext>
            </a:extLst>
          </p:cNvPr>
          <p:cNvSpPr/>
          <p:nvPr/>
        </p:nvSpPr>
        <p:spPr>
          <a:xfrm>
            <a:off x="566346" y="3049575"/>
            <a:ext cx="4023942" cy="538640"/>
          </a:xfrm>
          <a:prstGeom prst="roundRect">
            <a:avLst/>
          </a:prstGeom>
          <a:solidFill>
            <a:schemeClr val="accent2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C36CC77-E6B5-268D-A7C0-F020DB2D6A2D}"/>
              </a:ext>
            </a:extLst>
          </p:cNvPr>
          <p:cNvSpPr/>
          <p:nvPr/>
        </p:nvSpPr>
        <p:spPr>
          <a:xfrm>
            <a:off x="941373" y="4321132"/>
            <a:ext cx="3283155" cy="538640"/>
          </a:xfrm>
          <a:prstGeom prst="roundRect">
            <a:avLst/>
          </a:prstGeom>
          <a:solidFill>
            <a:schemeClr val="accent2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C529633-427A-9217-F08D-47D541A011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9671" y="5334629"/>
            <a:ext cx="9392657" cy="122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66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5FBBD3-BEF0-B849-A644-76FE66A95864}"/>
              </a:ext>
            </a:extLst>
          </p:cNvPr>
          <p:cNvSpPr txBox="1"/>
          <p:nvPr/>
        </p:nvSpPr>
        <p:spPr>
          <a:xfrm>
            <a:off x="0" y="0"/>
            <a:ext cx="516520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8 – Ocean acidification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FEFD16B-2C34-C74E-B411-66EC216FE106}"/>
              </a:ext>
            </a:extLst>
          </p:cNvPr>
          <p:cNvGrpSpPr/>
          <p:nvPr/>
        </p:nvGrpSpPr>
        <p:grpSpPr>
          <a:xfrm>
            <a:off x="542742" y="938276"/>
            <a:ext cx="5165201" cy="5706856"/>
            <a:chOff x="6317361" y="0"/>
            <a:chExt cx="5995507" cy="674086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7577CF2-5FD5-9445-A1E2-D309F25C1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2830" b="9685"/>
            <a:stretch/>
          </p:blipFill>
          <p:spPr>
            <a:xfrm>
              <a:off x="6317361" y="0"/>
              <a:ext cx="2716280" cy="659114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D499C85-BC13-CE4D-810D-7EE9DAFF3E6F}"/>
                </a:ext>
              </a:extLst>
            </p:cNvPr>
            <p:cNvSpPr txBox="1"/>
            <p:nvPr/>
          </p:nvSpPr>
          <p:spPr>
            <a:xfrm>
              <a:off x="9285890" y="394138"/>
              <a:ext cx="2065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Battery acid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19B668-1E95-2045-87D2-362EE86BD12B}"/>
                </a:ext>
              </a:extLst>
            </p:cNvPr>
            <p:cNvSpPr txBox="1"/>
            <p:nvPr/>
          </p:nvSpPr>
          <p:spPr>
            <a:xfrm>
              <a:off x="9285889" y="6094530"/>
              <a:ext cx="30269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Sodium hydroxide (active ingredient in </a:t>
              </a:r>
              <a:r>
                <a:rPr lang="en-US" dirty="0" err="1"/>
                <a:t>Drano</a:t>
              </a:r>
              <a:r>
                <a:rPr lang="en-US" baseline="30000" dirty="0" err="1"/>
                <a:t>TM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D14CA15-1F50-394E-B56C-7748C4AFEB30}"/>
              </a:ext>
            </a:extLst>
          </p:cNvPr>
          <p:cNvGrpSpPr/>
          <p:nvPr/>
        </p:nvGrpSpPr>
        <p:grpSpPr>
          <a:xfrm>
            <a:off x="5471343" y="998911"/>
            <a:ext cx="6177915" cy="4126230"/>
            <a:chOff x="0" y="0"/>
            <a:chExt cx="8049574" cy="556691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A66D49C-83F3-FD40-B200-1EA6BA26B3BA}"/>
                </a:ext>
              </a:extLst>
            </p:cNvPr>
            <p:cNvGrpSpPr/>
            <p:nvPr/>
          </p:nvGrpSpPr>
          <p:grpSpPr>
            <a:xfrm>
              <a:off x="0" y="0"/>
              <a:ext cx="8049574" cy="5566915"/>
              <a:chOff x="0" y="0"/>
              <a:chExt cx="8049574" cy="5566915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EC7A7FB-0759-F94B-8FC7-6DB2696C20A4}"/>
                  </a:ext>
                </a:extLst>
              </p:cNvPr>
              <p:cNvSpPr/>
              <p:nvPr/>
            </p:nvSpPr>
            <p:spPr>
              <a:xfrm flipV="1">
                <a:off x="0" y="0"/>
                <a:ext cx="7787579" cy="898597"/>
              </a:xfrm>
              <a:prstGeom prst="rect">
                <a:avLst/>
              </a:prstGeom>
              <a:pattFill prst="pct5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1AB1D3F-2D68-FA40-B34D-6B7EC9E80FCD}"/>
                  </a:ext>
                </a:extLst>
              </p:cNvPr>
              <p:cNvSpPr/>
              <p:nvPr/>
            </p:nvSpPr>
            <p:spPr>
              <a:xfrm>
                <a:off x="0" y="906075"/>
                <a:ext cx="7787578" cy="3741069"/>
              </a:xfrm>
              <a:prstGeom prst="rect">
                <a:avLst/>
              </a:prstGeom>
              <a:solidFill>
                <a:schemeClr val="accent1">
                  <a:alpha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18">
                    <a:extLst>
                      <a:ext uri="{FF2B5EF4-FFF2-40B4-BE49-F238E27FC236}">
                        <a16:creationId xmlns:a16="http://schemas.microsoft.com/office/drawing/2014/main" id="{4F073781-72A1-AA4E-83E5-A38FA003FC71}"/>
                      </a:ext>
                    </a:extLst>
                  </p:cNvPr>
                  <p:cNvSpPr txBox="1"/>
                  <p:nvPr/>
                </p:nvSpPr>
                <p:spPr>
                  <a:xfrm>
                    <a:off x="3653218" y="43758"/>
                    <a:ext cx="2171261" cy="8622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3" name="TextBox 18">
                    <a:extLst>
                      <a:ext uri="{FF2B5EF4-FFF2-40B4-BE49-F238E27FC236}">
                        <a16:creationId xmlns:a16="http://schemas.microsoft.com/office/drawing/2014/main" id="{624208F1-023E-D14C-92A0-E54574B008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53218" y="43758"/>
                    <a:ext cx="2171261" cy="86226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Arc 23">
                <a:extLst>
                  <a:ext uri="{FF2B5EF4-FFF2-40B4-BE49-F238E27FC236}">
                    <a16:creationId xmlns:a16="http://schemas.microsoft.com/office/drawing/2014/main" id="{74056521-79F6-F047-B7ED-D4C3A3EBC3A2}"/>
                  </a:ext>
                </a:extLst>
              </p:cNvPr>
              <p:cNvSpPr/>
              <p:nvPr/>
            </p:nvSpPr>
            <p:spPr>
              <a:xfrm flipH="1" flipV="1">
                <a:off x="3515635" y="265602"/>
                <a:ext cx="1423805" cy="1221276"/>
              </a:xfrm>
              <a:prstGeom prst="arc">
                <a:avLst>
                  <a:gd name="adj1" fmla="val 16200000"/>
                  <a:gd name="adj2" fmla="val 4782768"/>
                </a:avLst>
              </a:prstGeom>
              <a:ln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0">
                    <a:extLst>
                      <a:ext uri="{FF2B5EF4-FFF2-40B4-BE49-F238E27FC236}">
                        <a16:creationId xmlns:a16="http://schemas.microsoft.com/office/drawing/2014/main" id="{EC3B2C92-3A6A-BE43-BF55-671F8985741D}"/>
                      </a:ext>
                    </a:extLst>
                  </p:cNvPr>
                  <p:cNvSpPr txBox="1"/>
                  <p:nvPr/>
                </p:nvSpPr>
                <p:spPr>
                  <a:xfrm>
                    <a:off x="3669151" y="1172314"/>
                    <a:ext cx="2155328" cy="98815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oMath>
                    </a14:m>
                    <a:r>
                      <a:rPr lang="en-US" sz="2400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 </a:t>
                    </a:r>
                  </a:p>
                </p:txBody>
              </p:sp>
            </mc:Choice>
            <mc:Fallback xmlns="">
              <p:sp>
                <p:nvSpPr>
                  <p:cNvPr id="25" name="TextBox 20">
                    <a:extLst>
                      <a:ext uri="{FF2B5EF4-FFF2-40B4-BE49-F238E27FC236}">
                        <a16:creationId xmlns:a16="http://schemas.microsoft.com/office/drawing/2014/main" id="{BC0C85DE-C697-734A-81B4-D41615B356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69151" y="1172314"/>
                    <a:ext cx="2155328" cy="98815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" name="Arc 25">
                <a:extLst>
                  <a:ext uri="{FF2B5EF4-FFF2-40B4-BE49-F238E27FC236}">
                    <a16:creationId xmlns:a16="http://schemas.microsoft.com/office/drawing/2014/main" id="{CA884AB2-8144-8A4F-8EA8-F90220BFD801}"/>
                  </a:ext>
                </a:extLst>
              </p:cNvPr>
              <p:cNvSpPr/>
              <p:nvPr/>
            </p:nvSpPr>
            <p:spPr>
              <a:xfrm>
                <a:off x="4528022" y="269799"/>
                <a:ext cx="1379177" cy="1226307"/>
              </a:xfrm>
              <a:prstGeom prst="arc">
                <a:avLst>
                  <a:gd name="adj1" fmla="val 15585321"/>
                  <a:gd name="adj2" fmla="val 5400001"/>
                </a:avLst>
              </a:prstGeom>
              <a:ln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2">
                    <a:extLst>
                      <a:ext uri="{FF2B5EF4-FFF2-40B4-BE49-F238E27FC236}">
                        <a16:creationId xmlns:a16="http://schemas.microsoft.com/office/drawing/2014/main" id="{8EF1B818-9436-A641-80B0-3C2DA70426A4}"/>
                      </a:ext>
                    </a:extLst>
                  </p:cNvPr>
                  <p:cNvSpPr txBox="1"/>
                  <p:nvPr/>
                </p:nvSpPr>
                <p:spPr>
                  <a:xfrm>
                    <a:off x="3653484" y="2385801"/>
                    <a:ext cx="2155328" cy="99045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𝐻𝐶</m:t>
                          </m:r>
                          <m:sSubSup>
                            <m:sSubSup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</m:sup>
                          </m:sSubSup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7" name="TextBox 22">
                    <a:extLst>
                      <a:ext uri="{FF2B5EF4-FFF2-40B4-BE49-F238E27FC236}">
                        <a16:creationId xmlns:a16="http://schemas.microsoft.com/office/drawing/2014/main" id="{781F3AD9-CDFA-514D-8D92-69ADFE5973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53484" y="2385801"/>
                    <a:ext cx="2155328" cy="99045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3">
                    <a:extLst>
                      <a:ext uri="{FF2B5EF4-FFF2-40B4-BE49-F238E27FC236}">
                        <a16:creationId xmlns:a16="http://schemas.microsoft.com/office/drawing/2014/main" id="{25AC6516-967E-5844-9EC8-4C5ED6835635}"/>
                      </a:ext>
                    </a:extLst>
                  </p:cNvPr>
                  <p:cNvSpPr txBox="1"/>
                  <p:nvPr/>
                </p:nvSpPr>
                <p:spPr>
                  <a:xfrm>
                    <a:off x="3629213" y="3542327"/>
                    <a:ext cx="2155328" cy="100573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  <m:sSubSup>
                            <m:sSubSup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2−</m:t>
                              </m:r>
                            </m:sup>
                          </m:sSubSup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8" name="TextBox 23">
                    <a:extLst>
                      <a:ext uri="{FF2B5EF4-FFF2-40B4-BE49-F238E27FC236}">
                        <a16:creationId xmlns:a16="http://schemas.microsoft.com/office/drawing/2014/main" id="{E8DDD5A2-F5B8-CE4F-8635-BB92389719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29213" y="3542327"/>
                    <a:ext cx="2155328" cy="100573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4">
                    <a:extLst>
                      <a:ext uri="{FF2B5EF4-FFF2-40B4-BE49-F238E27FC236}">
                        <a16:creationId xmlns:a16="http://schemas.microsoft.com/office/drawing/2014/main" id="{AA01BF9D-C4A5-5D45-9F93-98C08BFCD87D}"/>
                      </a:ext>
                    </a:extLst>
                  </p:cNvPr>
                  <p:cNvSpPr txBox="1"/>
                  <p:nvPr/>
                </p:nvSpPr>
                <p:spPr>
                  <a:xfrm>
                    <a:off x="3701185" y="4970046"/>
                    <a:ext cx="2155328" cy="5968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𝐶𝑎𝐶</m:t>
                          </m:r>
                          <m:sSubSup>
                            <m:sSubSup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  <m:sup/>
                          </m:sSubSup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" name="TextBox 24">
                    <a:extLst>
                      <a:ext uri="{FF2B5EF4-FFF2-40B4-BE49-F238E27FC236}">
                        <a16:creationId xmlns:a16="http://schemas.microsoft.com/office/drawing/2014/main" id="{9C24C550-262E-5C4B-AB0F-18B44DF136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01185" y="4970046"/>
                    <a:ext cx="2155328" cy="59686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4E6AD56-2828-CB40-B467-F3614E87BBDA}"/>
                  </a:ext>
                </a:extLst>
              </p:cNvPr>
              <p:cNvSpPr/>
              <p:nvPr/>
            </p:nvSpPr>
            <p:spPr>
              <a:xfrm flipV="1">
                <a:off x="8200" y="4659879"/>
                <a:ext cx="7779378" cy="898598"/>
              </a:xfrm>
              <a:prstGeom prst="rect">
                <a:avLst/>
              </a:prstGeom>
              <a:pattFill prst="pct25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26">
                    <a:extLst>
                      <a:ext uri="{FF2B5EF4-FFF2-40B4-BE49-F238E27FC236}">
                        <a16:creationId xmlns:a16="http://schemas.microsoft.com/office/drawing/2014/main" id="{16628F11-7C5A-7E43-B80F-731DEE8519A8}"/>
                      </a:ext>
                    </a:extLst>
                  </p:cNvPr>
                  <p:cNvSpPr txBox="1"/>
                  <p:nvPr/>
                </p:nvSpPr>
                <p:spPr>
                  <a:xfrm>
                    <a:off x="3384242" y="4751936"/>
                    <a:ext cx="2302271" cy="8146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𝐶𝑎𝐶</m:t>
                          </m:r>
                          <m:sSub>
                            <m:sSub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1" name="TextBox 26">
                    <a:extLst>
                      <a:ext uri="{FF2B5EF4-FFF2-40B4-BE49-F238E27FC236}">
                        <a16:creationId xmlns:a16="http://schemas.microsoft.com/office/drawing/2014/main" id="{6EA80F1A-E02D-5641-9757-A2AC6C0861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84242" y="4751936"/>
                    <a:ext cx="2302271" cy="81468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5B75B55A-0459-874A-B809-2FB258D83E4F}"/>
                  </a:ext>
                </a:extLst>
              </p:cNvPr>
              <p:cNvSpPr/>
              <p:nvPr/>
            </p:nvSpPr>
            <p:spPr>
              <a:xfrm flipH="1" flipV="1">
                <a:off x="3139301" y="1555334"/>
                <a:ext cx="1465973" cy="1008922"/>
              </a:xfrm>
              <a:prstGeom prst="arc">
                <a:avLst>
                  <a:gd name="adj1" fmla="val 16200000"/>
                  <a:gd name="adj2" fmla="val 5400001"/>
                </a:avLst>
              </a:prstGeom>
              <a:ln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89EB7B39-6B77-774C-B1E7-86BA8008C69E}"/>
                  </a:ext>
                </a:extLst>
              </p:cNvPr>
              <p:cNvSpPr/>
              <p:nvPr/>
            </p:nvSpPr>
            <p:spPr>
              <a:xfrm flipH="1" flipV="1">
                <a:off x="2157729" y="1553051"/>
                <a:ext cx="3941733" cy="1283964"/>
              </a:xfrm>
              <a:prstGeom prst="arc">
                <a:avLst>
                  <a:gd name="adj1" fmla="val 590095"/>
                  <a:gd name="adj2" fmla="val 5400001"/>
                </a:avLst>
              </a:prstGeom>
              <a:ln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29">
                    <a:extLst>
                      <a:ext uri="{FF2B5EF4-FFF2-40B4-BE49-F238E27FC236}">
                        <a16:creationId xmlns:a16="http://schemas.microsoft.com/office/drawing/2014/main" id="{B253627D-A7D2-704D-B0C7-3A1E765C5EE6}"/>
                      </a:ext>
                    </a:extLst>
                  </p:cNvPr>
                  <p:cNvSpPr txBox="1"/>
                  <p:nvPr/>
                </p:nvSpPr>
                <p:spPr>
                  <a:xfrm>
                    <a:off x="1046988" y="1768495"/>
                    <a:ext cx="2032386" cy="889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4" name="TextBox 29">
                    <a:extLst>
                      <a:ext uri="{FF2B5EF4-FFF2-40B4-BE49-F238E27FC236}">
                        <a16:creationId xmlns:a16="http://schemas.microsoft.com/office/drawing/2014/main" id="{E16724A8-070C-D04A-89F4-F6BFAD1462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6988" y="1768495"/>
                    <a:ext cx="2032386" cy="88971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E5266BF0-B5C0-BA4E-809C-C6743F84B626}"/>
                  </a:ext>
                </a:extLst>
              </p:cNvPr>
              <p:cNvSpPr/>
              <p:nvPr/>
            </p:nvSpPr>
            <p:spPr>
              <a:xfrm flipH="1" flipV="1">
                <a:off x="2141777" y="1708714"/>
                <a:ext cx="3939065" cy="949635"/>
              </a:xfrm>
              <a:prstGeom prst="arc">
                <a:avLst>
                  <a:gd name="adj1" fmla="val 15427047"/>
                  <a:gd name="adj2" fmla="val 21576863"/>
                </a:avLst>
              </a:prstGeom>
              <a:ln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1">
                    <a:extLst>
                      <a:ext uri="{FF2B5EF4-FFF2-40B4-BE49-F238E27FC236}">
                        <a16:creationId xmlns:a16="http://schemas.microsoft.com/office/drawing/2014/main" id="{041D8EA7-AC2B-044B-8B5F-F43C62605347}"/>
                      </a:ext>
                    </a:extLst>
                  </p:cNvPr>
                  <p:cNvSpPr txBox="1"/>
                  <p:nvPr/>
                </p:nvSpPr>
                <p:spPr>
                  <a:xfrm>
                    <a:off x="5980141" y="1866153"/>
                    <a:ext cx="2069433" cy="6979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6" name="TextBox 31">
                    <a:extLst>
                      <a:ext uri="{FF2B5EF4-FFF2-40B4-BE49-F238E27FC236}">
                        <a16:creationId xmlns:a16="http://schemas.microsoft.com/office/drawing/2014/main" id="{E9A2DEAA-263D-1444-A69B-EF60240DB8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0141" y="1866153"/>
                    <a:ext cx="2069433" cy="69796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7" name="TextBox 32">
                <a:extLst>
                  <a:ext uri="{FF2B5EF4-FFF2-40B4-BE49-F238E27FC236}">
                    <a16:creationId xmlns:a16="http://schemas.microsoft.com/office/drawing/2014/main" id="{B24663CE-614D-4D49-ABCA-479554872A88}"/>
                  </a:ext>
                </a:extLst>
              </p:cNvPr>
              <p:cNvSpPr txBox="1"/>
              <p:nvPr/>
            </p:nvSpPr>
            <p:spPr>
              <a:xfrm>
                <a:off x="243362" y="90144"/>
                <a:ext cx="976270" cy="76687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kern="120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Air</a:t>
                </a:r>
                <a:endPara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38" name="TextBox 33">
                <a:extLst>
                  <a:ext uri="{FF2B5EF4-FFF2-40B4-BE49-F238E27FC236}">
                    <a16:creationId xmlns:a16="http://schemas.microsoft.com/office/drawing/2014/main" id="{ECF27648-0CA2-CD41-8772-FA3B89191D0A}"/>
                  </a:ext>
                </a:extLst>
              </p:cNvPr>
              <p:cNvSpPr txBox="1"/>
              <p:nvPr/>
            </p:nvSpPr>
            <p:spPr>
              <a:xfrm>
                <a:off x="155045" y="1260893"/>
                <a:ext cx="1796366" cy="8994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kern="120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Oceans</a:t>
                </a:r>
                <a:endPara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39" name="TextBox 34">
                <a:extLst>
                  <a:ext uri="{FF2B5EF4-FFF2-40B4-BE49-F238E27FC236}">
                    <a16:creationId xmlns:a16="http://schemas.microsoft.com/office/drawing/2014/main" id="{6FF9CB06-E629-2045-8E3B-F0408F4467A0}"/>
                  </a:ext>
                </a:extLst>
              </p:cNvPr>
              <p:cNvSpPr txBox="1"/>
              <p:nvPr/>
            </p:nvSpPr>
            <p:spPr>
              <a:xfrm>
                <a:off x="243345" y="4752183"/>
                <a:ext cx="3071184" cy="72753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kern="120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Sea floor</a:t>
                </a:r>
                <a:endPara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813BF087-305C-C84B-ABA9-A2E1BD50BF9F}"/>
                </a:ext>
              </a:extLst>
            </p:cNvPr>
            <p:cNvSpPr/>
            <p:nvPr/>
          </p:nvSpPr>
          <p:spPr>
            <a:xfrm flipH="1">
              <a:off x="3079475" y="3923758"/>
              <a:ext cx="2135409" cy="1124619"/>
            </a:xfrm>
            <a:prstGeom prst="arc">
              <a:avLst>
                <a:gd name="adj1" fmla="val 15628675"/>
                <a:gd name="adj2" fmla="val 5409100"/>
              </a:avLst>
            </a:prstGeom>
            <a:ln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605CE61-E003-8241-8D17-4AB80F802AD7}"/>
                </a:ext>
              </a:extLst>
            </p:cNvPr>
            <p:cNvGrpSpPr/>
            <p:nvPr/>
          </p:nvGrpSpPr>
          <p:grpSpPr>
            <a:xfrm>
              <a:off x="1532816" y="893393"/>
              <a:ext cx="2424438" cy="994354"/>
              <a:chOff x="1532816" y="893393"/>
              <a:chExt cx="2424438" cy="99435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4">
                    <a:extLst>
                      <a:ext uri="{FF2B5EF4-FFF2-40B4-BE49-F238E27FC236}">
                        <a16:creationId xmlns:a16="http://schemas.microsoft.com/office/drawing/2014/main" id="{FDAAFD97-D1F8-D640-878D-95346D3564FE}"/>
                      </a:ext>
                    </a:extLst>
                  </p:cNvPr>
                  <p:cNvSpPr txBox="1"/>
                  <p:nvPr/>
                </p:nvSpPr>
                <p:spPr>
                  <a:xfrm>
                    <a:off x="1532816" y="893393"/>
                    <a:ext cx="2120547" cy="85023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𝑂</m:t>
                          </m:r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9" name="TextBox 14">
                    <a:extLst>
                      <a:ext uri="{FF2B5EF4-FFF2-40B4-BE49-F238E27FC236}">
                        <a16:creationId xmlns:a16="http://schemas.microsoft.com/office/drawing/2014/main" id="{61CB72C3-9E35-1048-AE7B-6E9C57600B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2816" y="893393"/>
                    <a:ext cx="2120547" cy="85023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8124352B-3561-FC45-B354-630EA68F5B46}"/>
                  </a:ext>
                </a:extLst>
              </p:cNvPr>
              <p:cNvSpPr/>
              <p:nvPr/>
            </p:nvSpPr>
            <p:spPr>
              <a:xfrm flipV="1">
                <a:off x="1846383" y="1186093"/>
                <a:ext cx="2110871" cy="701654"/>
              </a:xfrm>
              <a:prstGeom prst="arc">
                <a:avLst>
                  <a:gd name="adj1" fmla="val 850740"/>
                  <a:gd name="adj2" fmla="val 4782768"/>
                </a:avLst>
              </a:prstGeom>
              <a:ln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43B5A77-6489-3744-96F5-E47611B34C31}"/>
                </a:ext>
              </a:extLst>
            </p:cNvPr>
            <p:cNvGrpSpPr/>
            <p:nvPr/>
          </p:nvGrpSpPr>
          <p:grpSpPr>
            <a:xfrm>
              <a:off x="5676707" y="857062"/>
              <a:ext cx="2165135" cy="886658"/>
              <a:chOff x="5676707" y="857062"/>
              <a:chExt cx="2165135" cy="8866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2">
                    <a:extLst>
                      <a:ext uri="{FF2B5EF4-FFF2-40B4-BE49-F238E27FC236}">
                        <a16:creationId xmlns:a16="http://schemas.microsoft.com/office/drawing/2014/main" id="{E8270B46-0989-D649-A29A-5378780698B1}"/>
                      </a:ext>
                    </a:extLst>
                  </p:cNvPr>
                  <p:cNvSpPr txBox="1"/>
                  <p:nvPr/>
                </p:nvSpPr>
                <p:spPr>
                  <a:xfrm>
                    <a:off x="5686514" y="857062"/>
                    <a:ext cx="2155328" cy="8515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𝑂</m:t>
                          </m:r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7" name="TextBox 12">
                    <a:extLst>
                      <a:ext uri="{FF2B5EF4-FFF2-40B4-BE49-F238E27FC236}">
                        <a16:creationId xmlns:a16="http://schemas.microsoft.com/office/drawing/2014/main" id="{AB71373F-360D-2F4A-AD76-BCC3235B94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6514" y="857062"/>
                    <a:ext cx="2155328" cy="85156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3A0BC27D-DD33-9449-A759-B5D5E14ED5F9}"/>
                  </a:ext>
                </a:extLst>
              </p:cNvPr>
              <p:cNvSpPr/>
              <p:nvPr/>
            </p:nvSpPr>
            <p:spPr>
              <a:xfrm flipV="1">
                <a:off x="5676707" y="1042066"/>
                <a:ext cx="2110871" cy="701654"/>
              </a:xfrm>
              <a:prstGeom prst="arc">
                <a:avLst>
                  <a:gd name="adj1" fmla="val 8084315"/>
                  <a:gd name="adj2" fmla="val 10392003"/>
                </a:avLst>
              </a:prstGeom>
              <a:ln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DC062F53-7087-8245-81AE-FD72E9A2AD77}"/>
                </a:ext>
              </a:extLst>
            </p:cNvPr>
            <p:cNvSpPr/>
            <p:nvPr/>
          </p:nvSpPr>
          <p:spPr>
            <a:xfrm flipH="1" flipV="1">
              <a:off x="5436256" y="889817"/>
              <a:ext cx="1459862" cy="2669487"/>
            </a:xfrm>
            <a:prstGeom prst="arc">
              <a:avLst>
                <a:gd name="adj1" fmla="val 11051775"/>
                <a:gd name="adj2" fmla="val 18114867"/>
              </a:avLst>
            </a:prstGeom>
            <a:ln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5DCE2F18-F976-5B49-9F89-F4B3354A1A78}"/>
                </a:ext>
              </a:extLst>
            </p:cNvPr>
            <p:cNvSpPr/>
            <p:nvPr/>
          </p:nvSpPr>
          <p:spPr>
            <a:xfrm>
              <a:off x="4608914" y="2673002"/>
              <a:ext cx="1023293" cy="1107988"/>
            </a:xfrm>
            <a:prstGeom prst="arc">
              <a:avLst>
                <a:gd name="adj1" fmla="val 16200000"/>
                <a:gd name="adj2" fmla="val 5400001"/>
              </a:avLst>
            </a:prstGeom>
            <a:ln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A7D854D9-578C-9F45-A85C-A6BBBD4D6BCE}"/>
                </a:ext>
              </a:extLst>
            </p:cNvPr>
            <p:cNvSpPr/>
            <p:nvPr/>
          </p:nvSpPr>
          <p:spPr>
            <a:xfrm>
              <a:off x="2088942" y="3851468"/>
              <a:ext cx="1023293" cy="1107988"/>
            </a:xfrm>
            <a:prstGeom prst="arc">
              <a:avLst>
                <a:gd name="adj1" fmla="val 16200000"/>
                <a:gd name="adj2" fmla="val 21392748"/>
              </a:avLst>
            </a:prstGeom>
            <a:ln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1">
                  <a:extLst>
                    <a:ext uri="{FF2B5EF4-FFF2-40B4-BE49-F238E27FC236}">
                      <a16:creationId xmlns:a16="http://schemas.microsoft.com/office/drawing/2014/main" id="{2060EDB3-B7FA-BD4E-BC5D-9519E504437E}"/>
                    </a:ext>
                  </a:extLst>
                </p:cNvPr>
                <p:cNvSpPr txBox="1"/>
                <p:nvPr/>
              </p:nvSpPr>
              <p:spPr>
                <a:xfrm>
                  <a:off x="1360210" y="3569732"/>
                  <a:ext cx="2155309" cy="9780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𝐶𝑎</m:t>
                            </m:r>
                          </m:e>
                          <m:sup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2+</m:t>
                            </m:r>
                          </m:sup>
                        </m:sSup>
                      </m:oMath>
                    </m:oMathPara>
                  </a14:m>
                  <a:endPara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" name="TextBox 11">
                  <a:extLst>
                    <a:ext uri="{FF2B5EF4-FFF2-40B4-BE49-F238E27FC236}">
                      <a16:creationId xmlns:a16="http://schemas.microsoft.com/office/drawing/2014/main" id="{45B043F0-BD14-894A-A2E7-46B992DF25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0210" y="3569732"/>
                  <a:ext cx="2155309" cy="97808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02557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02018D-F082-0144-988E-871BB3FC335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1 - From weather to climate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36D423-D4E6-0741-85E3-A0B31EBDD0B5}"/>
              </a:ext>
            </a:extLst>
          </p:cNvPr>
          <p:cNvGrpSpPr/>
          <p:nvPr/>
        </p:nvGrpSpPr>
        <p:grpSpPr>
          <a:xfrm>
            <a:off x="578200" y="822960"/>
            <a:ext cx="3468939" cy="4228985"/>
            <a:chOff x="1491680" y="822960"/>
            <a:chExt cx="3468939" cy="422898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051296B-C49B-BA4A-889F-6030C3AA9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1680" y="822960"/>
              <a:ext cx="3468939" cy="335330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2B0C4-C236-654E-863A-46C7646FB286}"/>
                </a:ext>
              </a:extLst>
            </p:cNvPr>
            <p:cNvSpPr txBox="1"/>
            <p:nvPr/>
          </p:nvSpPr>
          <p:spPr>
            <a:xfrm>
              <a:off x="1714500" y="4220948"/>
              <a:ext cx="26860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Upper-atmosphere winds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A3623D5-4DA4-5844-A984-4FDB1E74D883}"/>
              </a:ext>
            </a:extLst>
          </p:cNvPr>
          <p:cNvGrpSpPr/>
          <p:nvPr/>
        </p:nvGrpSpPr>
        <p:grpSpPr>
          <a:xfrm>
            <a:off x="8588264" y="776794"/>
            <a:ext cx="3440099" cy="4228984"/>
            <a:chOff x="6942344" y="822960"/>
            <a:chExt cx="3440099" cy="422898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46173B4-8C58-CC4F-8962-27FC8C877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42344" y="822960"/>
              <a:ext cx="3440099" cy="335330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9E4EA64-5712-AA47-8201-591FF3EFD2DB}"/>
                </a:ext>
              </a:extLst>
            </p:cNvPr>
            <p:cNvSpPr txBox="1"/>
            <p:nvPr/>
          </p:nvSpPr>
          <p:spPr>
            <a:xfrm>
              <a:off x="7193280" y="4220947"/>
              <a:ext cx="26860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CO</a:t>
              </a:r>
              <a:r>
                <a:rPr lang="en-US" sz="2400" baseline="-25000" dirty="0"/>
                <a:t>2</a:t>
              </a:r>
              <a:r>
                <a:rPr lang="en-US" sz="2400" dirty="0"/>
                <a:t> and other pollutants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8EB6D53-C03B-184F-BA99-FB5A8A3F2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0300" y="3247390"/>
            <a:ext cx="5168900" cy="3175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7EEC1E-4CDE-2342-90D1-055C23678AA0}"/>
              </a:ext>
            </a:extLst>
          </p:cNvPr>
          <p:cNvSpPr txBox="1"/>
          <p:nvPr/>
        </p:nvSpPr>
        <p:spPr>
          <a:xfrm>
            <a:off x="4911725" y="2516763"/>
            <a:ext cx="268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Synoptic systems</a:t>
            </a:r>
          </a:p>
        </p:txBody>
      </p:sp>
    </p:spTree>
    <p:extLst>
      <p:ext uri="{BB962C8B-B14F-4D97-AF65-F5344CB8AC3E}">
        <p14:creationId xmlns:p14="http://schemas.microsoft.com/office/powerpoint/2010/main" val="2449109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FA8B772-09EA-8398-7A08-F3A9DA6F8A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30" b="9685"/>
          <a:stretch/>
        </p:blipFill>
        <p:spPr>
          <a:xfrm>
            <a:off x="4200778" y="1012818"/>
            <a:ext cx="2340108" cy="55801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5FBBD3-BEF0-B849-A644-76FE66A9586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kind of question I might ask you during our 1-on-1 regarding carbonate reactions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524E87-7FFA-1446-97D6-B998DA701761}"/>
              </a:ext>
            </a:extLst>
          </p:cNvPr>
          <p:cNvSpPr txBox="1"/>
          <p:nvPr/>
        </p:nvSpPr>
        <p:spPr>
          <a:xfrm>
            <a:off x="138068" y="591279"/>
            <a:ext cx="4321171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When calcium carbonate (chalk) at the sea floor dissolves in the water …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400" dirty="0"/>
              <a:t>it amplifies ocean acidification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400" dirty="0"/>
              <a:t>it counteracts ocean acidification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400" dirty="0"/>
              <a:t>it has no effect on the ocean’s acidity</a:t>
            </a:r>
          </a:p>
          <a:p>
            <a:endParaRPr lang="en-US" sz="2400" dirty="0"/>
          </a:p>
          <a:p>
            <a:r>
              <a:rPr lang="en-US" sz="2400" b="1" dirty="0"/>
              <a:t>In nature, this process takes place …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400" dirty="0"/>
              <a:t>quickly on a human time scale (~seconds)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400" dirty="0"/>
              <a:t>slowly on a human time scale (centuries or more)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1E23E4D-5AD5-CF7A-AE79-D751CAD725C1}"/>
              </a:ext>
            </a:extLst>
          </p:cNvPr>
          <p:cNvGrpSpPr/>
          <p:nvPr/>
        </p:nvGrpSpPr>
        <p:grpSpPr>
          <a:xfrm>
            <a:off x="6697980" y="1226337"/>
            <a:ext cx="5620148" cy="3860013"/>
            <a:chOff x="0" y="0"/>
            <a:chExt cx="8049574" cy="556691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353D519-A865-D4BF-28AA-FA6D9B3A23C3}"/>
                </a:ext>
              </a:extLst>
            </p:cNvPr>
            <p:cNvGrpSpPr/>
            <p:nvPr/>
          </p:nvGrpSpPr>
          <p:grpSpPr>
            <a:xfrm>
              <a:off x="0" y="0"/>
              <a:ext cx="8049574" cy="5566915"/>
              <a:chOff x="0" y="0"/>
              <a:chExt cx="8049574" cy="5566915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619A793-8A51-6964-AE05-4E194631A491}"/>
                  </a:ext>
                </a:extLst>
              </p:cNvPr>
              <p:cNvSpPr/>
              <p:nvPr/>
            </p:nvSpPr>
            <p:spPr>
              <a:xfrm flipV="1">
                <a:off x="0" y="0"/>
                <a:ext cx="7787579" cy="898597"/>
              </a:xfrm>
              <a:prstGeom prst="rect">
                <a:avLst/>
              </a:prstGeom>
              <a:pattFill prst="pct5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1DDEB74-78A3-1948-8464-E8201717678A}"/>
                  </a:ext>
                </a:extLst>
              </p:cNvPr>
              <p:cNvSpPr/>
              <p:nvPr/>
            </p:nvSpPr>
            <p:spPr>
              <a:xfrm>
                <a:off x="0" y="906075"/>
                <a:ext cx="7787578" cy="3741069"/>
              </a:xfrm>
              <a:prstGeom prst="rect">
                <a:avLst/>
              </a:prstGeom>
              <a:solidFill>
                <a:schemeClr val="accent1">
                  <a:alpha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18">
                    <a:extLst>
                      <a:ext uri="{FF2B5EF4-FFF2-40B4-BE49-F238E27FC236}">
                        <a16:creationId xmlns:a16="http://schemas.microsoft.com/office/drawing/2014/main" id="{59020BE4-0B3E-0BE8-9276-14DDADA7C190}"/>
                      </a:ext>
                    </a:extLst>
                  </p:cNvPr>
                  <p:cNvSpPr txBox="1"/>
                  <p:nvPr/>
                </p:nvSpPr>
                <p:spPr>
                  <a:xfrm>
                    <a:off x="3653218" y="43758"/>
                    <a:ext cx="2171261" cy="8622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3" name="TextBox 18">
                    <a:extLst>
                      <a:ext uri="{FF2B5EF4-FFF2-40B4-BE49-F238E27FC236}">
                        <a16:creationId xmlns:a16="http://schemas.microsoft.com/office/drawing/2014/main" id="{624208F1-023E-D14C-92A0-E54574B008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53218" y="43758"/>
                    <a:ext cx="2171261" cy="86226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0ADAE74E-B4DD-1D5B-CDBB-AB2A03296900}"/>
                  </a:ext>
                </a:extLst>
              </p:cNvPr>
              <p:cNvSpPr/>
              <p:nvPr/>
            </p:nvSpPr>
            <p:spPr>
              <a:xfrm flipH="1" flipV="1">
                <a:off x="3515635" y="265602"/>
                <a:ext cx="1423805" cy="1221276"/>
              </a:xfrm>
              <a:prstGeom prst="arc">
                <a:avLst>
                  <a:gd name="adj1" fmla="val 16200000"/>
                  <a:gd name="adj2" fmla="val 4782768"/>
                </a:avLst>
              </a:prstGeom>
              <a:ln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20">
                    <a:extLst>
                      <a:ext uri="{FF2B5EF4-FFF2-40B4-BE49-F238E27FC236}">
                        <a16:creationId xmlns:a16="http://schemas.microsoft.com/office/drawing/2014/main" id="{42A8D0F4-ABDA-838E-B104-8AC6A8F7BB28}"/>
                      </a:ext>
                    </a:extLst>
                  </p:cNvPr>
                  <p:cNvSpPr txBox="1"/>
                  <p:nvPr/>
                </p:nvSpPr>
                <p:spPr>
                  <a:xfrm>
                    <a:off x="3669151" y="1172314"/>
                    <a:ext cx="2155328" cy="98815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oMath>
                    </a14:m>
                    <a:r>
                      <a:rPr lang="en-US" sz="2400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 </a:t>
                    </a:r>
                  </a:p>
                </p:txBody>
              </p:sp>
            </mc:Choice>
            <mc:Fallback xmlns="">
              <p:sp>
                <p:nvSpPr>
                  <p:cNvPr id="25" name="TextBox 20">
                    <a:extLst>
                      <a:ext uri="{FF2B5EF4-FFF2-40B4-BE49-F238E27FC236}">
                        <a16:creationId xmlns:a16="http://schemas.microsoft.com/office/drawing/2014/main" id="{BC0C85DE-C697-734A-81B4-D41615B356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69151" y="1172314"/>
                    <a:ext cx="2155328" cy="98815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4" name="Arc 53">
                <a:extLst>
                  <a:ext uri="{FF2B5EF4-FFF2-40B4-BE49-F238E27FC236}">
                    <a16:creationId xmlns:a16="http://schemas.microsoft.com/office/drawing/2014/main" id="{1C4B9689-0522-4D41-94A4-15543BFD632F}"/>
                  </a:ext>
                </a:extLst>
              </p:cNvPr>
              <p:cNvSpPr/>
              <p:nvPr/>
            </p:nvSpPr>
            <p:spPr>
              <a:xfrm>
                <a:off x="4528022" y="269799"/>
                <a:ext cx="1379177" cy="1226307"/>
              </a:xfrm>
              <a:prstGeom prst="arc">
                <a:avLst>
                  <a:gd name="adj1" fmla="val 15585321"/>
                  <a:gd name="adj2" fmla="val 5400001"/>
                </a:avLst>
              </a:prstGeom>
              <a:ln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22">
                    <a:extLst>
                      <a:ext uri="{FF2B5EF4-FFF2-40B4-BE49-F238E27FC236}">
                        <a16:creationId xmlns:a16="http://schemas.microsoft.com/office/drawing/2014/main" id="{134AD620-B84B-34D8-AFF7-D98C1FDE30E6}"/>
                      </a:ext>
                    </a:extLst>
                  </p:cNvPr>
                  <p:cNvSpPr txBox="1"/>
                  <p:nvPr/>
                </p:nvSpPr>
                <p:spPr>
                  <a:xfrm>
                    <a:off x="3653484" y="2385801"/>
                    <a:ext cx="2155328" cy="99045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𝐻𝐶</m:t>
                          </m:r>
                          <m:sSubSup>
                            <m:sSubSup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</m:sup>
                          </m:sSubSup>
                        </m:oMath>
                      </m:oMathPara>
                    </a14:m>
                    <a:endParaRPr lang="en-US" sz="12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7" name="TextBox 22">
                    <a:extLst>
                      <a:ext uri="{FF2B5EF4-FFF2-40B4-BE49-F238E27FC236}">
                        <a16:creationId xmlns:a16="http://schemas.microsoft.com/office/drawing/2014/main" id="{781F3AD9-CDFA-514D-8D92-69ADFE5973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53484" y="2385801"/>
                    <a:ext cx="2155328" cy="99045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23">
                    <a:extLst>
                      <a:ext uri="{FF2B5EF4-FFF2-40B4-BE49-F238E27FC236}">
                        <a16:creationId xmlns:a16="http://schemas.microsoft.com/office/drawing/2014/main" id="{52D7361A-DE90-F63D-6E00-E5AFE08649FD}"/>
                      </a:ext>
                    </a:extLst>
                  </p:cNvPr>
                  <p:cNvSpPr txBox="1"/>
                  <p:nvPr/>
                </p:nvSpPr>
                <p:spPr>
                  <a:xfrm>
                    <a:off x="3629213" y="3542327"/>
                    <a:ext cx="2155328" cy="100573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  <m:sSubSup>
                            <m:sSubSup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2−</m:t>
                              </m:r>
                            </m:sup>
                          </m:sSubSup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8" name="TextBox 23">
                    <a:extLst>
                      <a:ext uri="{FF2B5EF4-FFF2-40B4-BE49-F238E27FC236}">
                        <a16:creationId xmlns:a16="http://schemas.microsoft.com/office/drawing/2014/main" id="{E8DDD5A2-F5B8-CE4F-8635-BB92389719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29213" y="3542327"/>
                    <a:ext cx="2155328" cy="100573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24">
                    <a:extLst>
                      <a:ext uri="{FF2B5EF4-FFF2-40B4-BE49-F238E27FC236}">
                        <a16:creationId xmlns:a16="http://schemas.microsoft.com/office/drawing/2014/main" id="{E9520954-66BC-9D1E-7D1B-183C9DD84950}"/>
                      </a:ext>
                    </a:extLst>
                  </p:cNvPr>
                  <p:cNvSpPr txBox="1"/>
                  <p:nvPr/>
                </p:nvSpPr>
                <p:spPr>
                  <a:xfrm>
                    <a:off x="3701185" y="4970046"/>
                    <a:ext cx="2155328" cy="5968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𝐶𝑎𝐶</m:t>
                          </m:r>
                          <m:sSubSup>
                            <m:sSubSup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  <m:sup/>
                          </m:sSubSup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" name="TextBox 24">
                    <a:extLst>
                      <a:ext uri="{FF2B5EF4-FFF2-40B4-BE49-F238E27FC236}">
                        <a16:creationId xmlns:a16="http://schemas.microsoft.com/office/drawing/2014/main" id="{9C24C550-262E-5C4B-AB0F-18B44DF136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01185" y="4970046"/>
                    <a:ext cx="2155328" cy="59686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CBB3DF2-27A2-2101-FDFD-0417686CC396}"/>
                  </a:ext>
                </a:extLst>
              </p:cNvPr>
              <p:cNvSpPr/>
              <p:nvPr/>
            </p:nvSpPr>
            <p:spPr>
              <a:xfrm flipV="1">
                <a:off x="8200" y="4659879"/>
                <a:ext cx="7779378" cy="898598"/>
              </a:xfrm>
              <a:prstGeom prst="rect">
                <a:avLst/>
              </a:prstGeom>
              <a:pattFill prst="pct25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26">
                    <a:extLst>
                      <a:ext uri="{FF2B5EF4-FFF2-40B4-BE49-F238E27FC236}">
                        <a16:creationId xmlns:a16="http://schemas.microsoft.com/office/drawing/2014/main" id="{8A907646-4607-58D8-20F5-163D129C05EB}"/>
                      </a:ext>
                    </a:extLst>
                  </p:cNvPr>
                  <p:cNvSpPr txBox="1"/>
                  <p:nvPr/>
                </p:nvSpPr>
                <p:spPr>
                  <a:xfrm>
                    <a:off x="3673076" y="4751936"/>
                    <a:ext cx="2302271" cy="81468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𝐶𝑎𝐶</m:t>
                          </m:r>
                          <m:sSub>
                            <m:sSub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1" name="TextBox 26">
                    <a:extLst>
                      <a:ext uri="{FF2B5EF4-FFF2-40B4-BE49-F238E27FC236}">
                        <a16:creationId xmlns:a16="http://schemas.microsoft.com/office/drawing/2014/main" id="{6EA80F1A-E02D-5641-9757-A2AC6C0861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73076" y="4751936"/>
                    <a:ext cx="2302271" cy="81468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1E30D01D-DE13-1949-6FA9-19EE1A8FCC37}"/>
                  </a:ext>
                </a:extLst>
              </p:cNvPr>
              <p:cNvSpPr/>
              <p:nvPr/>
            </p:nvSpPr>
            <p:spPr>
              <a:xfrm flipH="1" flipV="1">
                <a:off x="3139301" y="1555334"/>
                <a:ext cx="1465973" cy="1008922"/>
              </a:xfrm>
              <a:prstGeom prst="arc">
                <a:avLst>
                  <a:gd name="adj1" fmla="val 16200000"/>
                  <a:gd name="adj2" fmla="val 5400001"/>
                </a:avLst>
              </a:prstGeom>
              <a:ln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Arc 60">
                <a:extLst>
                  <a:ext uri="{FF2B5EF4-FFF2-40B4-BE49-F238E27FC236}">
                    <a16:creationId xmlns:a16="http://schemas.microsoft.com/office/drawing/2014/main" id="{85B1E797-6CE5-A025-0656-47FCE62A2586}"/>
                  </a:ext>
                </a:extLst>
              </p:cNvPr>
              <p:cNvSpPr/>
              <p:nvPr/>
            </p:nvSpPr>
            <p:spPr>
              <a:xfrm flipH="1" flipV="1">
                <a:off x="2157729" y="1553051"/>
                <a:ext cx="3941733" cy="1283964"/>
              </a:xfrm>
              <a:prstGeom prst="arc">
                <a:avLst>
                  <a:gd name="adj1" fmla="val 590095"/>
                  <a:gd name="adj2" fmla="val 5400001"/>
                </a:avLst>
              </a:prstGeom>
              <a:ln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29">
                    <a:extLst>
                      <a:ext uri="{FF2B5EF4-FFF2-40B4-BE49-F238E27FC236}">
                        <a16:creationId xmlns:a16="http://schemas.microsoft.com/office/drawing/2014/main" id="{7E5F0351-C427-12D9-70FF-4292F7635739}"/>
                      </a:ext>
                    </a:extLst>
                  </p:cNvPr>
                  <p:cNvSpPr txBox="1"/>
                  <p:nvPr/>
                </p:nvSpPr>
                <p:spPr>
                  <a:xfrm>
                    <a:off x="1046988" y="1768495"/>
                    <a:ext cx="2032386" cy="889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4" name="TextBox 29">
                    <a:extLst>
                      <a:ext uri="{FF2B5EF4-FFF2-40B4-BE49-F238E27FC236}">
                        <a16:creationId xmlns:a16="http://schemas.microsoft.com/office/drawing/2014/main" id="{E16724A8-070C-D04A-89F4-F6BFAD1462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6988" y="1768495"/>
                    <a:ext cx="2032386" cy="88971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3078F401-F4FA-EBC6-88C0-D3C4D8ACF451}"/>
                  </a:ext>
                </a:extLst>
              </p:cNvPr>
              <p:cNvSpPr/>
              <p:nvPr/>
            </p:nvSpPr>
            <p:spPr>
              <a:xfrm flipH="1" flipV="1">
                <a:off x="2141777" y="1708714"/>
                <a:ext cx="3939065" cy="949635"/>
              </a:xfrm>
              <a:prstGeom prst="arc">
                <a:avLst>
                  <a:gd name="adj1" fmla="val 15427047"/>
                  <a:gd name="adj2" fmla="val 21576863"/>
                </a:avLst>
              </a:prstGeom>
              <a:ln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31">
                    <a:extLst>
                      <a:ext uri="{FF2B5EF4-FFF2-40B4-BE49-F238E27FC236}">
                        <a16:creationId xmlns:a16="http://schemas.microsoft.com/office/drawing/2014/main" id="{9D5E957A-3E1F-5B5E-B4EA-776376A1AB55}"/>
                      </a:ext>
                    </a:extLst>
                  </p:cNvPr>
                  <p:cNvSpPr txBox="1"/>
                  <p:nvPr/>
                </p:nvSpPr>
                <p:spPr>
                  <a:xfrm>
                    <a:off x="5980141" y="1866153"/>
                    <a:ext cx="2069433" cy="6979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6" name="TextBox 31">
                    <a:extLst>
                      <a:ext uri="{FF2B5EF4-FFF2-40B4-BE49-F238E27FC236}">
                        <a16:creationId xmlns:a16="http://schemas.microsoft.com/office/drawing/2014/main" id="{E9A2DEAA-263D-1444-A69B-EF60240DB8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0141" y="1866153"/>
                    <a:ext cx="2069433" cy="69796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5" name="TextBox 32">
                <a:extLst>
                  <a:ext uri="{FF2B5EF4-FFF2-40B4-BE49-F238E27FC236}">
                    <a16:creationId xmlns:a16="http://schemas.microsoft.com/office/drawing/2014/main" id="{CA5AFBF0-BB36-DBA6-A86F-B88C8A905D45}"/>
                  </a:ext>
                </a:extLst>
              </p:cNvPr>
              <p:cNvSpPr txBox="1"/>
              <p:nvPr/>
            </p:nvSpPr>
            <p:spPr>
              <a:xfrm>
                <a:off x="243362" y="90144"/>
                <a:ext cx="976270" cy="76687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kern="120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Air</a:t>
                </a:r>
                <a:endPara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66" name="TextBox 33">
                <a:extLst>
                  <a:ext uri="{FF2B5EF4-FFF2-40B4-BE49-F238E27FC236}">
                    <a16:creationId xmlns:a16="http://schemas.microsoft.com/office/drawing/2014/main" id="{9C277AD8-62DE-9F10-8340-271EAE5469B5}"/>
                  </a:ext>
                </a:extLst>
              </p:cNvPr>
              <p:cNvSpPr txBox="1"/>
              <p:nvPr/>
            </p:nvSpPr>
            <p:spPr>
              <a:xfrm>
                <a:off x="155045" y="1260893"/>
                <a:ext cx="1796366" cy="8994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kern="120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Oceans</a:t>
                </a:r>
                <a:endPara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67" name="TextBox 34">
                <a:extLst>
                  <a:ext uri="{FF2B5EF4-FFF2-40B4-BE49-F238E27FC236}">
                    <a16:creationId xmlns:a16="http://schemas.microsoft.com/office/drawing/2014/main" id="{5F805481-B753-A1FE-66DB-5D9C618EE60D}"/>
                  </a:ext>
                </a:extLst>
              </p:cNvPr>
              <p:cNvSpPr txBox="1"/>
              <p:nvPr/>
            </p:nvSpPr>
            <p:spPr>
              <a:xfrm>
                <a:off x="243345" y="4752183"/>
                <a:ext cx="3071184" cy="72753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kern="120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Sea floor</a:t>
                </a:r>
                <a:endPara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279EC1B6-0900-35E8-DBFD-4C9FC41D8479}"/>
                </a:ext>
              </a:extLst>
            </p:cNvPr>
            <p:cNvSpPr/>
            <p:nvPr/>
          </p:nvSpPr>
          <p:spPr>
            <a:xfrm flipH="1">
              <a:off x="3079475" y="3923758"/>
              <a:ext cx="2135409" cy="1124619"/>
            </a:xfrm>
            <a:prstGeom prst="arc">
              <a:avLst>
                <a:gd name="adj1" fmla="val 15628675"/>
                <a:gd name="adj2" fmla="val 5409100"/>
              </a:avLst>
            </a:prstGeom>
            <a:ln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79F69D3-D0C8-4332-48A5-543A35EBC7E6}"/>
                </a:ext>
              </a:extLst>
            </p:cNvPr>
            <p:cNvGrpSpPr/>
            <p:nvPr/>
          </p:nvGrpSpPr>
          <p:grpSpPr>
            <a:xfrm>
              <a:off x="1532816" y="893393"/>
              <a:ext cx="2424438" cy="994354"/>
              <a:chOff x="1532816" y="893393"/>
              <a:chExt cx="2424438" cy="99435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14">
                    <a:extLst>
                      <a:ext uri="{FF2B5EF4-FFF2-40B4-BE49-F238E27FC236}">
                        <a16:creationId xmlns:a16="http://schemas.microsoft.com/office/drawing/2014/main" id="{8A53D795-798A-5783-0542-ACFDF9DD58FC}"/>
                      </a:ext>
                    </a:extLst>
                  </p:cNvPr>
                  <p:cNvSpPr txBox="1"/>
                  <p:nvPr/>
                </p:nvSpPr>
                <p:spPr>
                  <a:xfrm>
                    <a:off x="1532816" y="893393"/>
                    <a:ext cx="2120547" cy="85023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𝑂</m:t>
                          </m:r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9" name="TextBox 14">
                    <a:extLst>
                      <a:ext uri="{FF2B5EF4-FFF2-40B4-BE49-F238E27FC236}">
                        <a16:creationId xmlns:a16="http://schemas.microsoft.com/office/drawing/2014/main" id="{61CB72C3-9E35-1048-AE7B-6E9C57600B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2816" y="893393"/>
                    <a:ext cx="2120547" cy="85023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2A6BBA97-F4FB-CCFE-E369-DE53C2A8BF58}"/>
                  </a:ext>
                </a:extLst>
              </p:cNvPr>
              <p:cNvSpPr/>
              <p:nvPr/>
            </p:nvSpPr>
            <p:spPr>
              <a:xfrm flipV="1">
                <a:off x="1846383" y="1186093"/>
                <a:ext cx="2110871" cy="701654"/>
              </a:xfrm>
              <a:prstGeom prst="arc">
                <a:avLst>
                  <a:gd name="adj1" fmla="val 850740"/>
                  <a:gd name="adj2" fmla="val 4782768"/>
                </a:avLst>
              </a:prstGeom>
              <a:ln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F31EE4B-CFCC-B8E4-2F5C-3DFC9B92F9FF}"/>
                </a:ext>
              </a:extLst>
            </p:cNvPr>
            <p:cNvGrpSpPr/>
            <p:nvPr/>
          </p:nvGrpSpPr>
          <p:grpSpPr>
            <a:xfrm>
              <a:off x="5676707" y="857062"/>
              <a:ext cx="2165135" cy="886658"/>
              <a:chOff x="5676707" y="857062"/>
              <a:chExt cx="2165135" cy="8866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12">
                    <a:extLst>
                      <a:ext uri="{FF2B5EF4-FFF2-40B4-BE49-F238E27FC236}">
                        <a16:creationId xmlns:a16="http://schemas.microsoft.com/office/drawing/2014/main" id="{F720EABF-DC64-D25C-C53C-E9B3D321143A}"/>
                      </a:ext>
                    </a:extLst>
                  </p:cNvPr>
                  <p:cNvSpPr txBox="1"/>
                  <p:nvPr/>
                </p:nvSpPr>
                <p:spPr>
                  <a:xfrm>
                    <a:off x="5686514" y="857062"/>
                    <a:ext cx="2155328" cy="8515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𝑂</m:t>
                          </m:r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7" name="TextBox 12">
                    <a:extLst>
                      <a:ext uri="{FF2B5EF4-FFF2-40B4-BE49-F238E27FC236}">
                        <a16:creationId xmlns:a16="http://schemas.microsoft.com/office/drawing/2014/main" id="{AB71373F-360D-2F4A-AD76-BCC3235B94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6514" y="857062"/>
                    <a:ext cx="2155328" cy="85156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52D69FA2-71F8-E992-4CE2-D0BB01595BEF}"/>
                  </a:ext>
                </a:extLst>
              </p:cNvPr>
              <p:cNvSpPr/>
              <p:nvPr/>
            </p:nvSpPr>
            <p:spPr>
              <a:xfrm flipV="1">
                <a:off x="5676707" y="1042066"/>
                <a:ext cx="2110871" cy="701654"/>
              </a:xfrm>
              <a:prstGeom prst="arc">
                <a:avLst>
                  <a:gd name="adj1" fmla="val 8084315"/>
                  <a:gd name="adj2" fmla="val 10392003"/>
                </a:avLst>
              </a:prstGeom>
              <a:ln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18D1D374-1122-ADA2-DEAD-53A3DFB100D1}"/>
                </a:ext>
              </a:extLst>
            </p:cNvPr>
            <p:cNvSpPr/>
            <p:nvPr/>
          </p:nvSpPr>
          <p:spPr>
            <a:xfrm flipH="1" flipV="1">
              <a:off x="5436256" y="889817"/>
              <a:ext cx="1459862" cy="2669487"/>
            </a:xfrm>
            <a:prstGeom prst="arc">
              <a:avLst>
                <a:gd name="adj1" fmla="val 11051775"/>
                <a:gd name="adj2" fmla="val 18114867"/>
              </a:avLst>
            </a:prstGeom>
            <a:ln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3CE09CD0-2F42-F8AD-013B-AFFF9BAA8736}"/>
                </a:ext>
              </a:extLst>
            </p:cNvPr>
            <p:cNvSpPr/>
            <p:nvPr/>
          </p:nvSpPr>
          <p:spPr>
            <a:xfrm>
              <a:off x="4608914" y="2673002"/>
              <a:ext cx="1023293" cy="1107988"/>
            </a:xfrm>
            <a:prstGeom prst="arc">
              <a:avLst>
                <a:gd name="adj1" fmla="val 16200000"/>
                <a:gd name="adj2" fmla="val 5400001"/>
              </a:avLst>
            </a:prstGeom>
            <a:ln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6F013740-3474-8DE2-9434-252F7B0252BE}"/>
                </a:ext>
              </a:extLst>
            </p:cNvPr>
            <p:cNvSpPr/>
            <p:nvPr/>
          </p:nvSpPr>
          <p:spPr>
            <a:xfrm>
              <a:off x="2088942" y="3851468"/>
              <a:ext cx="1023293" cy="1107988"/>
            </a:xfrm>
            <a:prstGeom prst="arc">
              <a:avLst>
                <a:gd name="adj1" fmla="val 16200000"/>
                <a:gd name="adj2" fmla="val 21392748"/>
              </a:avLst>
            </a:prstGeom>
            <a:ln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11">
                  <a:extLst>
                    <a:ext uri="{FF2B5EF4-FFF2-40B4-BE49-F238E27FC236}">
                      <a16:creationId xmlns:a16="http://schemas.microsoft.com/office/drawing/2014/main" id="{0A08C67D-33B8-F0C1-4DBF-4DD8E4F3DA91}"/>
                    </a:ext>
                  </a:extLst>
                </p:cNvPr>
                <p:cNvSpPr txBox="1"/>
                <p:nvPr/>
              </p:nvSpPr>
              <p:spPr>
                <a:xfrm>
                  <a:off x="1125533" y="3476270"/>
                  <a:ext cx="2155309" cy="9780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𝐶𝑎</m:t>
                            </m:r>
                          </m:e>
                          <m:sup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2+</m:t>
                            </m:r>
                          </m:sup>
                        </m:sSup>
                      </m:oMath>
                    </m:oMathPara>
                  </a14:m>
                  <a:endParaRPr lang="en-US" sz="1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" name="TextBox 11">
                  <a:extLst>
                    <a:ext uri="{FF2B5EF4-FFF2-40B4-BE49-F238E27FC236}">
                      <a16:creationId xmlns:a16="http://schemas.microsoft.com/office/drawing/2014/main" id="{45B043F0-BD14-894A-A2E7-46B992DF25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5533" y="3476270"/>
                  <a:ext cx="2155309" cy="97808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96325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5FBBD3-BEF0-B849-A644-76FE66A95864}"/>
              </a:ext>
            </a:extLst>
          </p:cNvPr>
          <p:cNvSpPr txBox="1"/>
          <p:nvPr/>
        </p:nvSpPr>
        <p:spPr>
          <a:xfrm>
            <a:off x="0" y="-8753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9 – Carbon mass balance with diagnostics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85A148-0650-51D5-C08E-028EF40F4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05" y="3656380"/>
            <a:ext cx="4089436" cy="2732941"/>
          </a:xfrm>
          <a:prstGeom prst="rect">
            <a:avLst/>
          </a:prstGeom>
        </p:spPr>
      </p:pic>
      <p:pic>
        <p:nvPicPr>
          <p:cNvPr id="10" name="Picture 2" descr="Draft diagram of the carbon cycle.">
            <a:extLst>
              <a:ext uri="{FF2B5EF4-FFF2-40B4-BE49-F238E27FC236}">
                <a16:creationId xmlns:a16="http://schemas.microsoft.com/office/drawing/2014/main" id="{3887BF34-B7B9-13A3-8EBA-21AF39342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05" y="930091"/>
            <a:ext cx="4089436" cy="272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91F363-2A85-1659-3670-6F25A2097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559" y="1811482"/>
            <a:ext cx="4467431" cy="161751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4F4FDEC-592B-56EC-2FBC-A0BE0919F642}"/>
              </a:ext>
            </a:extLst>
          </p:cNvPr>
          <p:cNvSpPr/>
          <p:nvPr/>
        </p:nvSpPr>
        <p:spPr>
          <a:xfrm>
            <a:off x="6755937" y="2065855"/>
            <a:ext cx="4000732" cy="454760"/>
          </a:xfrm>
          <a:prstGeom prst="round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403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5FBBD3-BEF0-B849-A644-76FE66A95864}"/>
              </a:ext>
            </a:extLst>
          </p:cNvPr>
          <p:cNvSpPr txBox="1"/>
          <p:nvPr/>
        </p:nvSpPr>
        <p:spPr>
          <a:xfrm>
            <a:off x="0" y="2677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9 – Carbon mass balance with diagnostics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15F73A-1A61-940A-2EA9-85B8D50C5405}"/>
              </a:ext>
            </a:extLst>
          </p:cNvPr>
          <p:cNvSpPr txBox="1"/>
          <p:nvPr/>
        </p:nvSpPr>
        <p:spPr>
          <a:xfrm>
            <a:off x="5292437" y="631768"/>
            <a:ext cx="66825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</a:t>
            </a:r>
            <a:r>
              <a:rPr lang="en-US" sz="2400" dirty="0">
                <a:solidFill>
                  <a:srgbClr val="0070C0"/>
                </a:solidFill>
              </a:rPr>
              <a:t>Blue line </a:t>
            </a:r>
            <a:r>
              <a:rPr lang="en-US" sz="2400" dirty="0"/>
              <a:t>shows the climate sensitivity as the climate has responded to </a:t>
            </a:r>
            <a:r>
              <a:rPr lang="en-US" sz="2400" dirty="0" err="1"/>
              <a:t>Milankovich</a:t>
            </a:r>
            <a:r>
              <a:rPr lang="en-US" sz="2400" dirty="0"/>
              <a:t> wobbling over the last  million years.</a:t>
            </a:r>
          </a:p>
          <a:p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orange line </a:t>
            </a:r>
            <a:r>
              <a:rPr lang="en-US" sz="2400" dirty="0"/>
              <a:t>is how Earth’s temperature correlates to CO</a:t>
            </a:r>
            <a:r>
              <a:rPr lang="en-US" sz="2400" baseline="-25000" dirty="0"/>
              <a:t>2</a:t>
            </a:r>
            <a:r>
              <a:rPr lang="en-US" sz="2400" dirty="0"/>
              <a:t> since the start of the Industrial Revolution.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12523B-A388-A4A9-A8C2-C12745E77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298" y="3596019"/>
            <a:ext cx="8857913" cy="3052539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E19D4E1-6ECD-10C5-1074-7921A979264F}"/>
              </a:ext>
            </a:extLst>
          </p:cNvPr>
          <p:cNvGrpSpPr/>
          <p:nvPr/>
        </p:nvGrpSpPr>
        <p:grpSpPr>
          <a:xfrm>
            <a:off x="759059" y="982823"/>
            <a:ext cx="4240530" cy="2486397"/>
            <a:chOff x="7099300" y="3759451"/>
            <a:chExt cx="4240530" cy="248639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3AE3175-1F53-7F98-9355-8F33B65F8AE9}"/>
                </a:ext>
              </a:extLst>
            </p:cNvPr>
            <p:cNvGrpSpPr/>
            <p:nvPr/>
          </p:nvGrpSpPr>
          <p:grpSpPr>
            <a:xfrm>
              <a:off x="7099300" y="3759451"/>
              <a:ext cx="4240530" cy="2486397"/>
              <a:chOff x="7099300" y="3759451"/>
              <a:chExt cx="4240530" cy="2486397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E25C38EE-DBBB-4057-4567-CBA6F4E306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19"/>
              <a:stretch/>
            </p:blipFill>
            <p:spPr>
              <a:xfrm>
                <a:off x="7099300" y="3759451"/>
                <a:ext cx="4240530" cy="2486397"/>
              </a:xfrm>
              <a:prstGeom prst="rect">
                <a:avLst/>
              </a:prstGeom>
              <a:ln w="57150">
                <a:solidFill>
                  <a:schemeClr val="accent1"/>
                </a:solidFill>
              </a:ln>
            </p:spPr>
          </p:pic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55851F45-408D-4DE5-8044-6589F6C5FB3D}"/>
                  </a:ext>
                </a:extLst>
              </p:cNvPr>
              <p:cNvSpPr/>
              <p:nvPr/>
            </p:nvSpPr>
            <p:spPr>
              <a:xfrm>
                <a:off x="8716644" y="4852021"/>
                <a:ext cx="1547496" cy="381314"/>
              </a:xfrm>
              <a:prstGeom prst="roundRect">
                <a:avLst/>
              </a:prstGeom>
              <a:solidFill>
                <a:schemeClr val="accent1">
                  <a:alpha val="26000"/>
                </a:schemeClr>
              </a:solidFill>
              <a:ln>
                <a:solidFill>
                  <a:schemeClr val="accent1">
                    <a:shade val="15000"/>
                    <a:alpha val="42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172EAEC-FD52-EAC4-3080-0BBC26A2C986}"/>
                </a:ext>
              </a:extLst>
            </p:cNvPr>
            <p:cNvSpPr txBox="1"/>
            <p:nvPr/>
          </p:nvSpPr>
          <p:spPr>
            <a:xfrm>
              <a:off x="8333740" y="5382645"/>
              <a:ext cx="29602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CS</a:t>
              </a:r>
              <a:r>
                <a:rPr lang="en-US" sz="2400" dirty="0"/>
                <a:t> = slope of this 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3313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AC7C58A5-C6DF-5140-B42C-771BB4BF5F67}"/>
              </a:ext>
            </a:extLst>
          </p:cNvPr>
          <p:cNvSpPr txBox="1"/>
          <p:nvPr/>
        </p:nvSpPr>
        <p:spPr>
          <a:xfrm>
            <a:off x="1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9 – Carbon mass balance with diagnostics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3A3A65A-DF6E-ABD2-A09A-1E11F6C71ECD}"/>
              </a:ext>
            </a:extLst>
          </p:cNvPr>
          <p:cNvGrpSpPr/>
          <p:nvPr/>
        </p:nvGrpSpPr>
        <p:grpSpPr>
          <a:xfrm>
            <a:off x="759059" y="982823"/>
            <a:ext cx="4240530" cy="2486397"/>
            <a:chOff x="7099300" y="3759451"/>
            <a:chExt cx="4240530" cy="248639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A9B24DB-65B4-ED51-EEAD-8BD985816C3D}"/>
                </a:ext>
              </a:extLst>
            </p:cNvPr>
            <p:cNvGrpSpPr/>
            <p:nvPr/>
          </p:nvGrpSpPr>
          <p:grpSpPr>
            <a:xfrm>
              <a:off x="7099300" y="3759451"/>
              <a:ext cx="4240530" cy="2486397"/>
              <a:chOff x="7099300" y="3759451"/>
              <a:chExt cx="4240530" cy="2486397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E2D91F2C-4B7B-A5D9-EF16-4CD04B00CF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8519"/>
              <a:stretch/>
            </p:blipFill>
            <p:spPr>
              <a:xfrm>
                <a:off x="7099300" y="3759451"/>
                <a:ext cx="4240530" cy="2486397"/>
              </a:xfrm>
              <a:prstGeom prst="rect">
                <a:avLst/>
              </a:prstGeom>
              <a:ln w="57150">
                <a:solidFill>
                  <a:schemeClr val="accent1"/>
                </a:solidFill>
              </a:ln>
            </p:spPr>
          </p:pic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D8B0BE8E-90D3-88D1-59FE-20AC7AB3A802}"/>
                  </a:ext>
                </a:extLst>
              </p:cNvPr>
              <p:cNvSpPr/>
              <p:nvPr/>
            </p:nvSpPr>
            <p:spPr>
              <a:xfrm>
                <a:off x="8716644" y="4852021"/>
                <a:ext cx="1547496" cy="381314"/>
              </a:xfrm>
              <a:prstGeom prst="roundRect">
                <a:avLst/>
              </a:prstGeom>
              <a:solidFill>
                <a:schemeClr val="accent1">
                  <a:alpha val="26000"/>
                </a:schemeClr>
              </a:solidFill>
              <a:ln>
                <a:solidFill>
                  <a:schemeClr val="accent1">
                    <a:shade val="15000"/>
                    <a:alpha val="42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AB35AA-99BD-EFB3-5B22-4A331AC89F8A}"/>
                </a:ext>
              </a:extLst>
            </p:cNvPr>
            <p:cNvSpPr txBox="1"/>
            <p:nvPr/>
          </p:nvSpPr>
          <p:spPr>
            <a:xfrm>
              <a:off x="8333740" y="5382645"/>
              <a:ext cx="29602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CS</a:t>
              </a:r>
              <a:r>
                <a:rPr lang="en-US" sz="2400" dirty="0"/>
                <a:t> = slope of this line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215973E1-2862-C591-ABA5-5EB5B15FD8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81" r="1149" b="12647"/>
          <a:stretch/>
        </p:blipFill>
        <p:spPr>
          <a:xfrm>
            <a:off x="155796" y="6333942"/>
            <a:ext cx="9707788" cy="3417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8B042B6-F433-7D31-D0A1-A3A378E59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96" y="3859015"/>
            <a:ext cx="11880408" cy="208513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09259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AC7C58A5-C6DF-5140-B42C-771BB4BF5F67}"/>
              </a:ext>
            </a:extLst>
          </p:cNvPr>
          <p:cNvSpPr txBox="1"/>
          <p:nvPr/>
        </p:nvSpPr>
        <p:spPr>
          <a:xfrm>
            <a:off x="1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9 – Carbon mass balance with diagnostics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3859A0-1559-07D1-E8CA-200B85C29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" y="680720"/>
            <a:ext cx="6212840" cy="18908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3CDBB7-595F-3C2B-353F-3D6E04F16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760" y="1385908"/>
            <a:ext cx="6212840" cy="18780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1B27E2-9E67-C50E-C1F6-CA94223AE3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7388"/>
          <a:stretch/>
        </p:blipFill>
        <p:spPr>
          <a:xfrm>
            <a:off x="130810" y="2790639"/>
            <a:ext cx="4384040" cy="5808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8FBBF5-6697-57CF-6E4A-B153E8B41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10" y="3601850"/>
            <a:ext cx="5853430" cy="15680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9F72EA-A50C-9F00-BFB0-FFCCA7019B4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3074"/>
          <a:stretch/>
        </p:blipFill>
        <p:spPr>
          <a:xfrm>
            <a:off x="6176010" y="3429000"/>
            <a:ext cx="5946142" cy="7918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CD06EED-1589-D16B-76B0-8083FA0C10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6010" y="4339833"/>
            <a:ext cx="5163820" cy="8300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A94BED8-D7E3-B111-52D8-536B28684D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810" y="5337251"/>
            <a:ext cx="5384800" cy="84002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95771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AC7C58A5-C6DF-5140-B42C-771BB4BF5F67}"/>
              </a:ext>
            </a:extLst>
          </p:cNvPr>
          <p:cNvSpPr txBox="1"/>
          <p:nvPr/>
        </p:nvSpPr>
        <p:spPr>
          <a:xfrm>
            <a:off x="1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9 – Carbon mass balance with diagnostics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129A7D-1FFA-159A-D30A-623110D67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607" y="762748"/>
            <a:ext cx="8836627" cy="565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04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767C03-0D4A-B34F-B6AB-CA26AC2E860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2 - Radiative balance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049BD0-6A64-704B-A9BC-1177D640A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952" y="1143789"/>
            <a:ext cx="5619087" cy="3965421"/>
          </a:xfrm>
          <a:prstGeom prst="rect">
            <a:avLst/>
          </a:prstGeom>
        </p:spPr>
      </p:pic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DFEBD56D-F67A-4449-8B14-1C6EFC427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793" y="1386803"/>
            <a:ext cx="5510784" cy="32416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EEDCC7-4C2D-D446-BC70-7EBD1C7B22E4}"/>
              </a:ext>
            </a:extLst>
          </p:cNvPr>
          <p:cNvSpPr txBox="1"/>
          <p:nvPr/>
        </p:nvSpPr>
        <p:spPr>
          <a:xfrm>
            <a:off x="1394460" y="5298712"/>
            <a:ext cx="8355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Key lesson learned</a:t>
            </a:r>
            <a:r>
              <a:rPr lang="en-US" sz="2400" dirty="0"/>
              <a:t>: If albedo drops by just 0.01 (say, from 0.3 to 0.29), expect temperature increase of +1 </a:t>
            </a:r>
            <a:r>
              <a:rPr lang="en-US" sz="2400" baseline="30000" dirty="0" err="1"/>
              <a:t>o</a:t>
            </a:r>
            <a:r>
              <a:rPr lang="en-US" sz="2400" dirty="0" err="1"/>
              <a:t>C.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7950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767C03-0D4A-B34F-B6AB-CA26AC2E860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Weeks 3 &amp; 4 - </a:t>
            </a:r>
            <a:r>
              <a:rPr lang="en-US" sz="2400" b="1" dirty="0" err="1"/>
              <a:t>EzGCMs</a:t>
            </a:r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4FFD75-15F8-2245-8E45-F7EE9A1FD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314305"/>
            <a:ext cx="6583680" cy="42293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1BE98C-A004-8345-9AA5-B6FE21243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750" y="839470"/>
            <a:ext cx="4635500" cy="525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76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5FBBD3-BEF0-B849-A644-76FE66A95864}"/>
              </a:ext>
            </a:extLst>
          </p:cNvPr>
          <p:cNvSpPr txBox="1"/>
          <p:nvPr/>
        </p:nvSpPr>
        <p:spPr>
          <a:xfrm>
            <a:off x="0" y="-5718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5  - Scheduled and adaptive flows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E878E1-FDED-2844-8647-88AEADF7F9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71" t="44141" r="36038" b="36895"/>
          <a:stretch/>
        </p:blipFill>
        <p:spPr>
          <a:xfrm>
            <a:off x="2059003" y="1184267"/>
            <a:ext cx="4209207" cy="690895"/>
          </a:xfrm>
          <a:prstGeom prst="rect">
            <a:avLst/>
          </a:prstGeom>
          <a:ln w="50800">
            <a:solidFill>
              <a:schemeClr val="bg1">
                <a:lumMod val="50000"/>
              </a:schemeClr>
            </a:solidFill>
          </a:ln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61C577ED-E0C2-3242-A6AF-471939D8BD00}"/>
              </a:ext>
            </a:extLst>
          </p:cNvPr>
          <p:cNvGrpSpPr/>
          <p:nvPr/>
        </p:nvGrpSpPr>
        <p:grpSpPr>
          <a:xfrm>
            <a:off x="295128" y="3825351"/>
            <a:ext cx="10412369" cy="2011227"/>
            <a:chOff x="204497" y="2845494"/>
            <a:chExt cx="10412369" cy="2011227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EFAED98-5CFC-EA45-BEF3-61DB9984F30F}"/>
                </a:ext>
              </a:extLst>
            </p:cNvPr>
            <p:cNvGrpSpPr/>
            <p:nvPr/>
          </p:nvGrpSpPr>
          <p:grpSpPr>
            <a:xfrm>
              <a:off x="204497" y="2845494"/>
              <a:ext cx="10412369" cy="2011227"/>
              <a:chOff x="478820" y="2858557"/>
              <a:chExt cx="10412369" cy="201122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9DD3E2C-6B45-2048-AD72-5F9379D6D2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10873" y="2885529"/>
                <a:ext cx="2580316" cy="1984255"/>
              </a:xfrm>
              <a:prstGeom prst="rect">
                <a:avLst/>
              </a:prstGeom>
            </p:spPr>
          </p:pic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81D31B29-DA1B-E140-BCA0-393E794B13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6198" b="-1"/>
              <a:stretch/>
            </p:blipFill>
            <p:spPr>
              <a:xfrm>
                <a:off x="478820" y="2858557"/>
                <a:ext cx="2859377" cy="1990502"/>
              </a:xfrm>
              <a:prstGeom prst="rect">
                <a:avLst/>
              </a:prstGeom>
            </p:spPr>
          </p:pic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FFA93A2-73E9-5C49-80E8-E03F01BAE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39188" y="2845494"/>
              <a:ext cx="2576178" cy="2011227"/>
            </a:xfrm>
            <a:prstGeom prst="rect">
              <a:avLst/>
            </a:prstGeom>
          </p:spPr>
        </p:pic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923555A-796B-064C-935E-1511CDF637D5}"/>
              </a:ext>
            </a:extLst>
          </p:cNvPr>
          <p:cNvCxnSpPr>
            <a:cxnSpLocks/>
          </p:cNvCxnSpPr>
          <p:nvPr/>
        </p:nvCxnSpPr>
        <p:spPr>
          <a:xfrm flipH="1">
            <a:off x="2811780" y="2097604"/>
            <a:ext cx="621363" cy="1331396"/>
          </a:xfrm>
          <a:prstGeom prst="line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2078A6-7DC8-514C-A6C0-45E3D56350AF}"/>
              </a:ext>
            </a:extLst>
          </p:cNvPr>
          <p:cNvCxnSpPr>
            <a:cxnSpLocks/>
          </p:cNvCxnSpPr>
          <p:nvPr/>
        </p:nvCxnSpPr>
        <p:spPr>
          <a:xfrm flipH="1">
            <a:off x="4903429" y="2016188"/>
            <a:ext cx="1" cy="1527112"/>
          </a:xfrm>
          <a:prstGeom prst="line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ight Arrow 40">
            <a:extLst>
              <a:ext uri="{FF2B5EF4-FFF2-40B4-BE49-F238E27FC236}">
                <a16:creationId xmlns:a16="http://schemas.microsoft.com/office/drawing/2014/main" id="{998F9E73-2305-764D-B0B4-96F38B345205}"/>
              </a:ext>
            </a:extLst>
          </p:cNvPr>
          <p:cNvSpPr/>
          <p:nvPr/>
        </p:nvSpPr>
        <p:spPr>
          <a:xfrm>
            <a:off x="6812280" y="4411980"/>
            <a:ext cx="685800" cy="37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449BD5C3-D7CC-7F4D-BFC4-ED69B2CB9E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71" t="44141" r="62314" b="37470"/>
          <a:stretch/>
        </p:blipFill>
        <p:spPr>
          <a:xfrm>
            <a:off x="9037320" y="3094030"/>
            <a:ext cx="685800" cy="6699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D87D02-3A31-1B7F-D63F-1DF0D2F7A6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20"/>
          <a:stretch/>
        </p:blipFill>
        <p:spPr>
          <a:xfrm>
            <a:off x="7632991" y="951949"/>
            <a:ext cx="3376923" cy="160041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F8C8E16-15D1-1142-25AE-67C1B91A4D45}"/>
              </a:ext>
            </a:extLst>
          </p:cNvPr>
          <p:cNvSpPr/>
          <p:nvPr/>
        </p:nvSpPr>
        <p:spPr>
          <a:xfrm>
            <a:off x="7632991" y="951949"/>
            <a:ext cx="3074506" cy="454760"/>
          </a:xfrm>
          <a:prstGeom prst="round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060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5FBBD3-BEF0-B849-A644-76FE66A95864}"/>
              </a:ext>
            </a:extLst>
          </p:cNvPr>
          <p:cNvSpPr txBox="1"/>
          <p:nvPr/>
        </p:nvSpPr>
        <p:spPr>
          <a:xfrm>
            <a:off x="0" y="-5718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5  - Scheduled and adaptive flows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D87D02-3A31-1B7F-D63F-1DF0D2F7A6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0"/>
          <a:stretch/>
        </p:blipFill>
        <p:spPr>
          <a:xfrm>
            <a:off x="7632991" y="951949"/>
            <a:ext cx="3376923" cy="1600413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BBBD862-D6A7-1D83-E74F-8745152622CF}"/>
              </a:ext>
            </a:extLst>
          </p:cNvPr>
          <p:cNvSpPr/>
          <p:nvPr/>
        </p:nvSpPr>
        <p:spPr>
          <a:xfrm>
            <a:off x="7654961" y="1518452"/>
            <a:ext cx="3376922" cy="454760"/>
          </a:xfrm>
          <a:prstGeom prst="round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80D9AA68-6111-59CB-3A25-A2C7227AF452}"/>
              </a:ext>
            </a:extLst>
          </p:cNvPr>
          <p:cNvSpPr/>
          <p:nvPr/>
        </p:nvSpPr>
        <p:spPr>
          <a:xfrm>
            <a:off x="5410200" y="3720787"/>
            <a:ext cx="685800" cy="37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BDCA0CE-3B53-A66A-F4D0-5E46CFBEC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291" y="4260940"/>
            <a:ext cx="2417618" cy="943461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566C976-8C80-B817-DB32-AE8788D83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139" y="3196703"/>
            <a:ext cx="4131900" cy="30260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7DC8D53-4658-ACF3-9B91-FE7A6998E0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6026" y="3196704"/>
            <a:ext cx="4131900" cy="307193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FECBED-4DBD-8386-B8A9-33E54142E0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298" y="5367364"/>
            <a:ext cx="3276600" cy="304800"/>
          </a:xfrm>
          <a:prstGeom prst="rect">
            <a:avLst/>
          </a:prstGeom>
          <a:ln w="5080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37236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5FBBD3-BEF0-B849-A644-76FE66A95864}"/>
              </a:ext>
            </a:extLst>
          </p:cNvPr>
          <p:cNvSpPr txBox="1"/>
          <p:nvPr/>
        </p:nvSpPr>
        <p:spPr>
          <a:xfrm>
            <a:off x="0" y="-5718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5  - Scheduled and adaptive flows</a:t>
            </a: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998F9E73-2305-764D-B0B4-96F38B345205}"/>
              </a:ext>
            </a:extLst>
          </p:cNvPr>
          <p:cNvSpPr/>
          <p:nvPr/>
        </p:nvSpPr>
        <p:spPr>
          <a:xfrm>
            <a:off x="6812280" y="4411980"/>
            <a:ext cx="685800" cy="37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D87D02-3A31-1B7F-D63F-1DF0D2F7A6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0"/>
          <a:stretch/>
        </p:blipFill>
        <p:spPr>
          <a:xfrm>
            <a:off x="7632991" y="951949"/>
            <a:ext cx="3376923" cy="1600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068A3B-3A4D-1FE5-4127-3045E9B9A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903" y="1021422"/>
            <a:ext cx="4612907" cy="763921"/>
          </a:xfrm>
          <a:prstGeom prst="rect">
            <a:avLst/>
          </a:prstGeom>
          <a:ln w="50800">
            <a:solidFill>
              <a:schemeClr val="bg1">
                <a:lumMod val="50000"/>
              </a:schemeClr>
            </a:solidFill>
          </a:ln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BBBD862-D6A7-1D83-E74F-8745152622CF}"/>
              </a:ext>
            </a:extLst>
          </p:cNvPr>
          <p:cNvSpPr/>
          <p:nvPr/>
        </p:nvSpPr>
        <p:spPr>
          <a:xfrm>
            <a:off x="7632991" y="2042738"/>
            <a:ext cx="3074506" cy="454760"/>
          </a:xfrm>
          <a:prstGeom prst="round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923555A-796B-064C-935E-1511CDF637D5}"/>
              </a:ext>
            </a:extLst>
          </p:cNvPr>
          <p:cNvCxnSpPr>
            <a:cxnSpLocks/>
          </p:cNvCxnSpPr>
          <p:nvPr/>
        </p:nvCxnSpPr>
        <p:spPr>
          <a:xfrm flipH="1">
            <a:off x="3204324" y="1572768"/>
            <a:ext cx="727596" cy="1649704"/>
          </a:xfrm>
          <a:prstGeom prst="line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E005D80-2F39-F22F-638A-E801995BD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5170" y="3222472"/>
            <a:ext cx="3666055" cy="27402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18C218-B2F5-E55B-D0DA-53CC6254E9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300" y="3235156"/>
            <a:ext cx="3666056" cy="2730838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80D9AA68-6111-59CB-3A25-A2C7227AF452}"/>
              </a:ext>
            </a:extLst>
          </p:cNvPr>
          <p:cNvSpPr/>
          <p:nvPr/>
        </p:nvSpPr>
        <p:spPr>
          <a:xfrm>
            <a:off x="5266943" y="4268001"/>
            <a:ext cx="685800" cy="37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9432638-8D06-2F3D-1649-530FDAF1D5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53" r="25691"/>
          <a:stretch/>
        </p:blipFill>
        <p:spPr>
          <a:xfrm>
            <a:off x="8323534" y="3582946"/>
            <a:ext cx="1737360" cy="903169"/>
          </a:xfrm>
          <a:prstGeom prst="rect">
            <a:avLst/>
          </a:prstGeom>
          <a:ln w="50800">
            <a:solidFill>
              <a:schemeClr val="bg1">
                <a:lumMod val="50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8E741F2-A322-DF1B-62B6-EF5F309D127F}"/>
                  </a:ext>
                </a:extLst>
              </p:cNvPr>
              <p:cNvSpPr txBox="1"/>
              <p:nvPr/>
            </p:nvSpPr>
            <p:spPr>
              <a:xfrm>
                <a:off x="4277456" y="3615260"/>
                <a:ext cx="26647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𝑎𝑙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=0.15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8E741F2-A322-DF1B-62B6-EF5F309D1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456" y="3615260"/>
                <a:ext cx="2664774" cy="461665"/>
              </a:xfrm>
              <a:prstGeom prst="rect">
                <a:avLst/>
              </a:prstGeom>
              <a:blipFill>
                <a:blip r:embed="rId6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5364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5FBBD3-BEF0-B849-A644-76FE66A95864}"/>
              </a:ext>
            </a:extLst>
          </p:cNvPr>
          <p:cNvSpPr txBox="1"/>
          <p:nvPr/>
        </p:nvSpPr>
        <p:spPr>
          <a:xfrm>
            <a:off x="0" y="-8753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6 – A carbon mass balance box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39D17A-40E4-2339-2290-A79E3D963F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3"/>
          <a:stretch/>
        </p:blipFill>
        <p:spPr>
          <a:xfrm>
            <a:off x="8191579" y="1818691"/>
            <a:ext cx="3403251" cy="2123722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E087EAD-5959-4A92-AD6E-36ED70B36C0B}"/>
              </a:ext>
            </a:extLst>
          </p:cNvPr>
          <p:cNvSpPr/>
          <p:nvPr/>
        </p:nvSpPr>
        <p:spPr>
          <a:xfrm>
            <a:off x="8191579" y="1920257"/>
            <a:ext cx="3074506" cy="454760"/>
          </a:xfrm>
          <a:prstGeom prst="round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A4638E-B8AF-8E89-A174-A6EA85E3E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125" y="1395647"/>
            <a:ext cx="3704444" cy="34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70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5FBBD3-BEF0-B849-A644-76FE66A95864}"/>
              </a:ext>
            </a:extLst>
          </p:cNvPr>
          <p:cNvSpPr txBox="1"/>
          <p:nvPr/>
        </p:nvSpPr>
        <p:spPr>
          <a:xfrm>
            <a:off x="0" y="-8753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6 – A carbon mass balance box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39D17A-40E4-2339-2290-A79E3D963F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3"/>
          <a:stretch/>
        </p:blipFill>
        <p:spPr>
          <a:xfrm>
            <a:off x="8191579" y="1818691"/>
            <a:ext cx="3403251" cy="2123722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E087EAD-5959-4A92-AD6E-36ED70B36C0B}"/>
              </a:ext>
            </a:extLst>
          </p:cNvPr>
          <p:cNvSpPr/>
          <p:nvPr/>
        </p:nvSpPr>
        <p:spPr>
          <a:xfrm>
            <a:off x="8191579" y="2653172"/>
            <a:ext cx="3074506" cy="454760"/>
          </a:xfrm>
          <a:prstGeom prst="round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42FDBD-7FB6-6CB6-214A-A97D3F51C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37" y="5400317"/>
            <a:ext cx="5233352" cy="566497"/>
          </a:xfrm>
          <a:prstGeom prst="rect">
            <a:avLst/>
          </a:prstGeom>
        </p:spPr>
      </p:pic>
      <p:pic>
        <p:nvPicPr>
          <p:cNvPr id="7" name="Picture 2" descr="Draft diagram of the carbon cycle.">
            <a:extLst>
              <a:ext uri="{FF2B5EF4-FFF2-40B4-BE49-F238E27FC236}">
                <a16:creationId xmlns:a16="http://schemas.microsoft.com/office/drawing/2014/main" id="{76B6FB6F-AB4F-28C0-693B-A25C2B7802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7"/>
          <a:stretch/>
        </p:blipFill>
        <p:spPr bwMode="auto">
          <a:xfrm>
            <a:off x="567842" y="705628"/>
            <a:ext cx="2984827" cy="398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5E39A2-9239-3F15-295B-9F9FE9154B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5742" y="4362775"/>
            <a:ext cx="5329330" cy="23603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492E9C-8362-A7BE-E6BC-6D4911C72A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2666" y="990534"/>
            <a:ext cx="4030168" cy="293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875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415</Words>
  <Application>Microsoft Macintosh PowerPoint</Application>
  <PresentationFormat>Widescreen</PresentationFormat>
  <Paragraphs>78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26</cp:revision>
  <dcterms:created xsi:type="dcterms:W3CDTF">2021-11-29T16:57:14Z</dcterms:created>
  <dcterms:modified xsi:type="dcterms:W3CDTF">2023-12-12T21:31:13Z</dcterms:modified>
</cp:coreProperties>
</file>